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xlsx" ContentType="application/vnd.openxmlformats-officedocument.spreadsheetml.sheet"/>
  <Override PartName="/ppt/slides/slide23.xml" ContentType="application/vnd.openxmlformats-officedocument.presentationml.slide+xml"/>
  <Override PartName="/ppt/drawings/drawing1.xml" ContentType="application/vnd.openxmlformats-officedocument.drawingml.chartshapes+xml"/>
  <Override PartName="/ppt/slides/slide24.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11.xml" ContentType="application/vnd.openxmlformats-officedocument.presentationml.notesSlide+xml"/>
  <Override PartName="/ppt/notesSlides/notesSlide5.xml" ContentType="application/vnd.openxmlformats-officedocument.presentationml.notesSlide+xml"/>
  <Override PartName="/ppt/notesSlides/notesSlide12.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charts/chart1.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56" r:id="rId5"/>
    <p:sldId id="296" r:id="rId6"/>
    <p:sldId id="271" r:id="rId7"/>
    <p:sldId id="287" r:id="rId8"/>
    <p:sldId id="273" r:id="rId9"/>
    <p:sldId id="262" r:id="rId10"/>
    <p:sldId id="275" r:id="rId11"/>
    <p:sldId id="276" r:id="rId12"/>
    <p:sldId id="303" r:id="rId13"/>
    <p:sldId id="272" r:id="rId14"/>
    <p:sldId id="274" r:id="rId15"/>
    <p:sldId id="278" r:id="rId16"/>
    <p:sldId id="291" r:id="rId17"/>
    <p:sldId id="290" r:id="rId18"/>
    <p:sldId id="293" r:id="rId19"/>
    <p:sldId id="294" r:id="rId20"/>
    <p:sldId id="298" r:id="rId21"/>
    <p:sldId id="299" r:id="rId22"/>
    <p:sldId id="300" r:id="rId23"/>
    <p:sldId id="301" r:id="rId24"/>
    <p:sldId id="302" r:id="rId25"/>
    <p:sldId id="295" r:id="rId26"/>
    <p:sldId id="277" r:id="rId27"/>
    <p:sldId id="26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B33F"/>
    <a:srgbClr val="032B6D"/>
    <a:srgbClr val="ADA6B4"/>
    <a:srgbClr val="A4A3B7"/>
    <a:srgbClr val="021F4E"/>
    <a:srgbClr val="243962"/>
    <a:srgbClr val="28315E"/>
    <a:srgbClr val="055B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29" autoAdjust="0"/>
    <p:restoredTop sz="52043" autoAdjust="0"/>
  </p:normalViewPr>
  <p:slideViewPr>
    <p:cSldViewPr>
      <p:cViewPr varScale="1">
        <p:scale>
          <a:sx n="34" d="100"/>
          <a:sy n="34" d="100"/>
        </p:scale>
        <p:origin x="-226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ustomXml" Target="../customXml/item4.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11811023622047"/>
          <c:y val="4.392199803149606E-2"/>
          <c:w val="0.54547736220472443"/>
          <c:h val="0.83584867125984252"/>
        </c:manualLayout>
      </c:layout>
      <c:barChart>
        <c:barDir val="col"/>
        <c:grouping val="clustered"/>
        <c:varyColors val="0"/>
        <c:ser>
          <c:idx val="0"/>
          <c:order val="0"/>
          <c:tx>
            <c:strRef>
              <c:f>Sheet1!$B$1</c:f>
              <c:strCache>
                <c:ptCount val="1"/>
                <c:pt idx="0">
                  <c:v>Energy Use per Square Foot</c:v>
                </c:pt>
              </c:strCache>
            </c:strRef>
          </c:tx>
          <c:spPr>
            <a:solidFill>
              <a:schemeClr val="accent2"/>
            </a:solidFill>
          </c:spPr>
          <c:invertIfNegative val="0"/>
          <c:cat>
            <c:strRef>
              <c:f>Sheet1!$A$2:$A$5</c:f>
              <c:strCache>
                <c:ptCount val="4"/>
                <c:pt idx="0">
                  <c:v>Bldg 1</c:v>
                </c:pt>
                <c:pt idx="1">
                  <c:v>Bldg 2</c:v>
                </c:pt>
                <c:pt idx="2">
                  <c:v>Bldg 3</c:v>
                </c:pt>
                <c:pt idx="3">
                  <c:v>Bldg 4</c:v>
                </c:pt>
              </c:strCache>
            </c:strRef>
          </c:cat>
          <c:val>
            <c:numRef>
              <c:f>Sheet1!$B$2:$B$5</c:f>
              <c:numCache>
                <c:formatCode>General</c:formatCode>
                <c:ptCount val="4"/>
                <c:pt idx="0">
                  <c:v>100</c:v>
                </c:pt>
                <c:pt idx="1">
                  <c:v>200</c:v>
                </c:pt>
                <c:pt idx="2">
                  <c:v>70</c:v>
                </c:pt>
                <c:pt idx="3">
                  <c:v>170</c:v>
                </c:pt>
              </c:numCache>
            </c:numRef>
          </c:val>
        </c:ser>
        <c:dLbls>
          <c:showLegendKey val="0"/>
          <c:showVal val="0"/>
          <c:showCatName val="0"/>
          <c:showSerName val="0"/>
          <c:showPercent val="0"/>
          <c:showBubbleSize val="0"/>
        </c:dLbls>
        <c:gapWidth val="150"/>
        <c:axId val="164878976"/>
        <c:axId val="166080896"/>
      </c:barChart>
      <c:catAx>
        <c:axId val="164878976"/>
        <c:scaling>
          <c:orientation val="minMax"/>
        </c:scaling>
        <c:delete val="0"/>
        <c:axPos val="b"/>
        <c:majorTickMark val="out"/>
        <c:minorTickMark val="none"/>
        <c:tickLblPos val="nextTo"/>
        <c:crossAx val="166080896"/>
        <c:crosses val="autoZero"/>
        <c:auto val="1"/>
        <c:lblAlgn val="ctr"/>
        <c:lblOffset val="100"/>
        <c:noMultiLvlLbl val="0"/>
      </c:catAx>
      <c:valAx>
        <c:axId val="166080896"/>
        <c:scaling>
          <c:orientation val="minMax"/>
        </c:scaling>
        <c:delete val="0"/>
        <c:axPos val="l"/>
        <c:majorGridlines/>
        <c:numFmt formatCode="General" sourceLinked="1"/>
        <c:majorTickMark val="out"/>
        <c:minorTickMark val="none"/>
        <c:tickLblPos val="nextTo"/>
        <c:crossAx val="16487897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0.53333</cdr:x>
      <cdr:y>0.20625</cdr:y>
    </cdr:from>
    <cdr:to>
      <cdr:x>0.675</cdr:x>
      <cdr:y>1</cdr:y>
    </cdr:to>
    <cdr:sp macro="" textlink="">
      <cdr:nvSpPr>
        <cdr:cNvPr id="3" name="Oval 2"/>
        <cdr:cNvSpPr/>
      </cdr:nvSpPr>
      <cdr:spPr>
        <a:xfrm xmlns:a="http://schemas.openxmlformats.org/drawingml/2006/main">
          <a:off x="3251200" y="838200"/>
          <a:ext cx="863600" cy="3225800"/>
        </a:xfrm>
        <a:prstGeom xmlns:a="http://schemas.openxmlformats.org/drawingml/2006/main" prst="ellipse">
          <a:avLst/>
        </a:prstGeom>
        <a:noFill xmlns:a="http://schemas.openxmlformats.org/drawingml/2006/main"/>
        <a:ln xmlns:a="http://schemas.openxmlformats.org/drawingml/2006/main" w="28575">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lgn="ctr"/>
          <a:endParaRPr lang="en-US">
            <a:solidFill>
              <a:srgbClr val="FF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94D073-375B-4414-951B-1CB3216E2BB8}" type="datetimeFigureOut">
              <a:rPr lang="en-US" smtClean="0"/>
              <a:pPr/>
              <a:t>11/6/2015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6C41FE-50D3-409A-B028-0F48A32A3A64}" type="slidenum">
              <a:rPr lang="en-US" smtClean="0"/>
              <a:pPr/>
              <a:t>‹#›</a:t>
            </a:fld>
            <a:endParaRPr lang="en-US"/>
          </a:p>
        </p:txBody>
      </p:sp>
    </p:spTree>
    <p:extLst>
      <p:ext uri="{BB962C8B-B14F-4D97-AF65-F5344CB8AC3E}">
        <p14:creationId xmlns:p14="http://schemas.microsoft.com/office/powerpoint/2010/main" val="1778861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a:t>
            </a:r>
            <a:r>
              <a:rPr lang="en-US" baseline="0" dirty="0" smtClean="0"/>
              <a:t> I’m Donna Albert, one of the energy engineers in the DES Energy Program.  I spend most of my time managing building energy retrofits for cities, school districts, agencies, colleges and universities, but today I want to talk to you about no-cost or low-cost ways you can save energy in your buildings.</a:t>
            </a:r>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B84398-F307-463B-82C9-391AA998C40B}" type="slidenum">
              <a:rPr lang="en-US"/>
              <a:pPr/>
              <a:t>10</a:t>
            </a:fld>
            <a:endParaRPr lang="en-US"/>
          </a:p>
        </p:txBody>
      </p:sp>
      <p:sp>
        <p:nvSpPr>
          <p:cNvPr id="287746" name="Rectangle 2"/>
          <p:cNvSpPr>
            <a:spLocks noGrp="1" noRot="1" noChangeAspect="1" noChangeArrowheads="1" noTextEdit="1"/>
          </p:cNvSpPr>
          <p:nvPr>
            <p:ph type="sldImg"/>
          </p:nvPr>
        </p:nvSpPr>
        <p:spPr>
          <a:xfrm>
            <a:off x="1147763" y="685800"/>
            <a:ext cx="4565650" cy="3425825"/>
          </a:xfrm>
          <a:ln/>
        </p:spPr>
      </p:sp>
      <p:sp>
        <p:nvSpPr>
          <p:cNvPr id="287747" name="Rectangle 3"/>
          <p:cNvSpPr>
            <a:spLocks noGrp="1" noChangeArrowheads="1"/>
          </p:cNvSpPr>
          <p:nvPr>
            <p:ph type="body" idx="1"/>
          </p:nvPr>
        </p:nvSpPr>
        <p:spPr>
          <a:xfrm>
            <a:off x="914711" y="4344025"/>
            <a:ext cx="5028579" cy="4112927"/>
          </a:xfrm>
        </p:spPr>
        <p:txBody>
          <a:bodyPr lIns="91137" tIns="45567" rIns="91137" bIns="45567"/>
          <a:lstStyle/>
          <a:p>
            <a:r>
              <a:rPr lang="en-US" sz="1000" dirty="0" smtClean="0"/>
              <a:t>The Energy Performance Gap:  This </a:t>
            </a:r>
            <a:r>
              <a:rPr lang="en-US" sz="1000" dirty="0"/>
              <a:t>is a typical </a:t>
            </a:r>
            <a:r>
              <a:rPr lang="en-US" sz="1000" dirty="0" smtClean="0"/>
              <a:t>office building </a:t>
            </a:r>
            <a:r>
              <a:rPr lang="en-US" sz="1000" dirty="0"/>
              <a:t>energy use distribution from </a:t>
            </a:r>
            <a:r>
              <a:rPr lang="en-US" sz="1000" dirty="0" smtClean="0"/>
              <a:t>EPA.  The graph for</a:t>
            </a:r>
            <a:r>
              <a:rPr lang="en-US" sz="1000" baseline="0" dirty="0" smtClean="0"/>
              <a:t> other building types is similar</a:t>
            </a:r>
            <a:r>
              <a:rPr lang="en-US" sz="1000" dirty="0" smtClean="0"/>
              <a:t>.  </a:t>
            </a:r>
            <a:r>
              <a:rPr lang="en-US" sz="1000" dirty="0"/>
              <a:t>One startling thing about this distribution is the wide variation of energy use per sq. ft. </a:t>
            </a:r>
            <a:r>
              <a:rPr lang="en-US" sz="1000" b="1" dirty="0"/>
              <a:t>Buildings in the worst performing 25% use more than TWICE as much energy on average as buildings in the best performing 25%.</a:t>
            </a:r>
          </a:p>
          <a:p>
            <a:endParaRPr lang="en-US" sz="1000" dirty="0"/>
          </a:p>
          <a:p>
            <a:r>
              <a:rPr lang="en-US" sz="1000" b="1" dirty="0"/>
              <a:t>Age of the building and the presence of efficient technologies are not significant predictors of energy use.  </a:t>
            </a:r>
            <a:r>
              <a:rPr lang="en-US" sz="1000" dirty="0"/>
              <a:t>As many new buildings and good technologies are among the top as they are in the bottom.</a:t>
            </a:r>
          </a:p>
          <a:p>
            <a:endParaRPr lang="en-US" sz="10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11</a:t>
            </a:fld>
            <a:endParaRPr lang="en-US"/>
          </a:p>
        </p:txBody>
      </p:sp>
    </p:spTree>
    <p:extLst>
      <p:ext uri="{BB962C8B-B14F-4D97-AF65-F5344CB8AC3E}">
        <p14:creationId xmlns:p14="http://schemas.microsoft.com/office/powerpoint/2010/main" val="2591064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B84398-F307-463B-82C9-391AA998C40B}" type="slidenum">
              <a:rPr lang="en-US"/>
              <a:pPr/>
              <a:t>12</a:t>
            </a:fld>
            <a:endParaRPr lang="en-US"/>
          </a:p>
        </p:txBody>
      </p:sp>
      <p:sp>
        <p:nvSpPr>
          <p:cNvPr id="287746" name="Rectangle 2"/>
          <p:cNvSpPr>
            <a:spLocks noGrp="1" noRot="1" noChangeAspect="1" noChangeArrowheads="1" noTextEdit="1"/>
          </p:cNvSpPr>
          <p:nvPr>
            <p:ph type="sldImg"/>
          </p:nvPr>
        </p:nvSpPr>
        <p:spPr>
          <a:xfrm>
            <a:off x="1147763" y="685800"/>
            <a:ext cx="4565650" cy="3425825"/>
          </a:xfrm>
          <a:ln/>
        </p:spPr>
      </p:sp>
      <p:sp>
        <p:nvSpPr>
          <p:cNvPr id="287747" name="Rectangle 3"/>
          <p:cNvSpPr>
            <a:spLocks noGrp="1" noChangeArrowheads="1"/>
          </p:cNvSpPr>
          <p:nvPr>
            <p:ph type="body" idx="1"/>
          </p:nvPr>
        </p:nvSpPr>
        <p:spPr>
          <a:xfrm>
            <a:off x="914711" y="4344025"/>
            <a:ext cx="5028579" cy="4112927"/>
          </a:xfrm>
        </p:spPr>
        <p:txBody>
          <a:bodyPr lIns="91137" tIns="45567" rIns="91137" bIns="45567"/>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This</a:t>
            </a:r>
            <a:r>
              <a:rPr lang="en-US" sz="1000" baseline="0" dirty="0" smtClean="0"/>
              <a:t> graph shows t</a:t>
            </a:r>
            <a:r>
              <a:rPr lang="en-US" sz="1000" dirty="0" smtClean="0"/>
              <a:t>here is a tremendous amount of money spent on wasted </a:t>
            </a:r>
            <a:r>
              <a:rPr lang="en-US" sz="1000" baseline="0" dirty="0" smtClean="0"/>
              <a:t>energy and poor maintenance</a:t>
            </a:r>
            <a:r>
              <a:rPr lang="en-US" sz="1000" dirty="0" smtClean="0"/>
              <a:t>.</a:t>
            </a:r>
            <a:r>
              <a:rPr lang="en-US" sz="1000" baseline="0" dirty="0" smtClean="0"/>
              <a:t>  Here in Washington we are better than the national average, but there are still great opportunities.  Reduce energy waste, and use the savings to invest in building operation and maintenance.  Our buildings are not ATMs.  Don’t let agency management spend “easy” energy savings from replacing lighting on an unrelated program elsewhere.  Invest your savings in deeper energy retrofits.  Invest in training for your maintenance crew.  Invest in a Resource Conservation Manager.  Tell management in the long run properly maintaining and operating your buildings will cost less than neglecting them.</a:t>
            </a:r>
            <a:endParaRPr lang="en-US" sz="10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lnSpc>
                <a:spcPct val="80000"/>
              </a:lnSpc>
              <a:buClr>
                <a:schemeClr val="tx1"/>
              </a:buClr>
              <a:buFont typeface="Wingdings" pitchFamily="2" charset="2"/>
              <a:buNone/>
            </a:pPr>
            <a:r>
              <a:rPr lang="en-US" altLang="en-US" sz="800" dirty="0" smtClean="0"/>
              <a:t>Here’s another way to look at that graphic :  See the percentile scores along the bottom?</a:t>
            </a:r>
            <a:r>
              <a:rPr lang="en-US" altLang="en-US" sz="800" baseline="0" dirty="0" smtClean="0"/>
              <a:t>  Where do you want to put your money?  That’s right, identify and invest in the worst performers.  Where will you find your success stories, to learn from and share strategies with others?  The top 25%.</a:t>
            </a:r>
            <a:endParaRPr lang="en-US" altLang="en-US" sz="800" dirty="0" smtClean="0"/>
          </a:p>
          <a:p>
            <a:pPr lvl="1">
              <a:lnSpc>
                <a:spcPct val="80000"/>
              </a:lnSpc>
              <a:buClr>
                <a:schemeClr val="tx1"/>
              </a:buClr>
              <a:buFont typeface="Wingdings" pitchFamily="2" charset="2"/>
              <a:buNone/>
            </a:pPr>
            <a:endParaRPr lang="en-US" altLang="en-US" sz="800" dirty="0" smtClean="0"/>
          </a:p>
          <a:p>
            <a:pPr lvl="1">
              <a:lnSpc>
                <a:spcPct val="80000"/>
              </a:lnSpc>
              <a:buClr>
                <a:schemeClr val="tx1"/>
              </a:buClr>
              <a:buFont typeface="Wingdings" pitchFamily="2" charset="2"/>
              <a:buNone/>
            </a:pPr>
            <a:r>
              <a:rPr lang="en-US" altLang="en-US" sz="800" dirty="0" smtClean="0"/>
              <a:t>Successful benchmarking can help to:</a:t>
            </a:r>
          </a:p>
          <a:p>
            <a:pPr lvl="1">
              <a:lnSpc>
                <a:spcPct val="80000"/>
              </a:lnSpc>
              <a:buClr>
                <a:schemeClr val="tx1"/>
              </a:buClr>
              <a:buFont typeface="Wingdings" pitchFamily="2" charset="2"/>
              <a:buNone/>
            </a:pPr>
            <a:r>
              <a:rPr lang="en-US" altLang="en-US" sz="800" dirty="0" smtClean="0"/>
              <a:t>Plan and prioritize retrofits</a:t>
            </a:r>
          </a:p>
          <a:p>
            <a:pPr lvl="1">
              <a:lnSpc>
                <a:spcPct val="80000"/>
              </a:lnSpc>
              <a:buClr>
                <a:schemeClr val="tx1"/>
              </a:buClr>
              <a:buFont typeface="Wingdings" pitchFamily="2" charset="2"/>
              <a:buNone/>
            </a:pPr>
            <a:r>
              <a:rPr lang="en-US" altLang="en-US" sz="800" dirty="0" smtClean="0"/>
              <a:t>Make energy costs visible</a:t>
            </a:r>
          </a:p>
          <a:p>
            <a:pPr lvl="1">
              <a:lnSpc>
                <a:spcPct val="80000"/>
              </a:lnSpc>
              <a:buClr>
                <a:schemeClr val="tx1"/>
              </a:buClr>
              <a:buFont typeface="Wingdings" pitchFamily="2" charset="2"/>
              <a:buNone/>
            </a:pPr>
            <a:r>
              <a:rPr lang="en-US" altLang="en-US" sz="800" dirty="0" smtClean="0"/>
              <a:t>Identify best building management practices across a portfolio of buildings</a:t>
            </a:r>
          </a:p>
          <a:p>
            <a:pPr lvl="1">
              <a:lnSpc>
                <a:spcPct val="80000"/>
              </a:lnSpc>
              <a:buClr>
                <a:schemeClr val="tx1"/>
              </a:buClr>
              <a:buFont typeface="Wingdings" pitchFamily="2" charset="2"/>
              <a:buNone/>
            </a:pPr>
            <a:r>
              <a:rPr lang="en-US" altLang="en-US" sz="800" dirty="0" smtClean="0"/>
              <a:t>Inform management and capital investment decisions</a:t>
            </a:r>
          </a:p>
          <a:p>
            <a:pPr lvl="1">
              <a:lnSpc>
                <a:spcPct val="80000"/>
              </a:lnSpc>
              <a:buClr>
                <a:schemeClr val="tx1"/>
              </a:buClr>
              <a:buFont typeface="Wingdings" pitchFamily="2" charset="2"/>
              <a:buNone/>
            </a:pPr>
            <a:r>
              <a:rPr lang="en-US" altLang="en-US" sz="800" dirty="0" smtClean="0"/>
              <a:t>AND Communicate good results to the public</a:t>
            </a:r>
          </a:p>
          <a:p>
            <a:pPr>
              <a:lnSpc>
                <a:spcPct val="80000"/>
              </a:lnSpc>
            </a:pPr>
            <a:endParaRPr lang="en-US" altLang="en-US" sz="80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next step</a:t>
            </a:r>
            <a:r>
              <a:rPr lang="en-US" altLang="en-US" baseline="0" dirty="0" smtClean="0"/>
              <a:t> is to go beyond basic building energy benchmarking to build an effective energy management program.  See the EPA’s Guidelines for Energy Management, on the Energy Star website to build your energy management program.</a:t>
            </a:r>
          </a:p>
          <a:p>
            <a:endParaRPr lang="en-US" alt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Energy is precious, and the use of it comes with great responsibility.  We can pursue aggressive energy savings strategies, </a:t>
            </a:r>
            <a:r>
              <a:rPr lang="en-US" sz="1200" dirty="0" smtClean="0"/>
              <a:t>and create a culture of sustainability throughout all our agencies, top to bottom. </a:t>
            </a:r>
          </a:p>
          <a:p>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solidFill>
                  <a:schemeClr val="tx2"/>
                </a:solidFill>
              </a:rPr>
              <a:t>Evaluate your energy program practices &amp; identify gaps using the</a:t>
            </a:r>
            <a:r>
              <a:rPr lang="en-US" altLang="en-US" sz="1200" baseline="0" dirty="0" smtClean="0">
                <a:solidFill>
                  <a:schemeClr val="tx2"/>
                </a:solidFill>
              </a:rPr>
              <a:t> assessment matrices the appendix of the EPA Guidelines for Energy Management.  </a:t>
            </a:r>
            <a:endParaRPr lang="en-US" altLang="en-US" sz="1200" dirty="0" smtClean="0">
              <a:solidFill>
                <a:schemeClr val="tx2"/>
              </a:solidFill>
            </a:endParaRPr>
          </a:p>
          <a:p>
            <a:endParaRPr lang="en-US" dirty="0" smtClean="0"/>
          </a:p>
          <a:p>
            <a:r>
              <a:rPr lang="en-US" altLang="en-US" sz="1200" baseline="0" dirty="0" smtClean="0">
                <a:solidFill>
                  <a:schemeClr val="tx2"/>
                </a:solidFill>
              </a:rPr>
              <a:t>https://www.energystar.gov/sites/default/files/buildings/tools/Guidelines%20for%20Energy%20Management%206_2013.pdf</a:t>
            </a:r>
          </a:p>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15</a:t>
            </a:fld>
            <a:endParaRPr lang="en-US"/>
          </a:p>
        </p:txBody>
      </p:sp>
    </p:spTree>
    <p:extLst>
      <p:ext uri="{BB962C8B-B14F-4D97-AF65-F5344CB8AC3E}">
        <p14:creationId xmlns:p14="http://schemas.microsoft.com/office/powerpoint/2010/main" val="11043616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Engage building occupants. </a:t>
            </a:r>
            <a:r>
              <a:rPr lang="en-US" baseline="0" dirty="0" smtClean="0"/>
              <a:t> You never know where the next good idea will come from.  You need support at all levels of your organization to get good results.  </a:t>
            </a:r>
          </a:p>
          <a:p>
            <a:endParaRPr lang="en-US" baseline="0" dirty="0" smtClean="0"/>
          </a:p>
          <a:p>
            <a:r>
              <a:rPr lang="en-US" baseline="0" dirty="0" smtClean="0"/>
              <a:t>The people who do the work in your building make decisions that affect energy use every day.  They </a:t>
            </a:r>
            <a:r>
              <a:rPr lang="en-US" dirty="0" smtClean="0"/>
              <a:t>play a critical role in how energy is used. After all, plug loads typically account for 30 percent of a building’s energy use, and even more</a:t>
            </a:r>
            <a:r>
              <a:rPr lang="en-US" baseline="0" dirty="0" smtClean="0"/>
              <a:t> in very efficient buildings</a:t>
            </a:r>
            <a:r>
              <a:rPr lang="en-US" dirty="0" smtClean="0"/>
              <a:t>. The actions of building occupants impact how your systems run, especially if they do things like covering vents, disabling</a:t>
            </a:r>
            <a:r>
              <a:rPr lang="en-US" baseline="0" dirty="0" smtClean="0"/>
              <a:t> light fixtures</a:t>
            </a:r>
            <a:r>
              <a:rPr lang="en-US" dirty="0" smtClean="0"/>
              <a:t>,</a:t>
            </a:r>
            <a:r>
              <a:rPr lang="en-US" baseline="0" dirty="0" smtClean="0"/>
              <a:t> changing</a:t>
            </a:r>
            <a:r>
              <a:rPr lang="en-US" dirty="0" smtClean="0"/>
              <a:t> thermostat</a:t>
            </a:r>
            <a:r>
              <a:rPr lang="en-US" baseline="0" dirty="0" smtClean="0"/>
              <a:t> settings, and bringing in space heaters </a:t>
            </a:r>
            <a:r>
              <a:rPr lang="en-US" dirty="0" smtClean="0"/>
              <a:t>… signs that perhaps your building systems aren’t functioning as intended! </a:t>
            </a:r>
          </a:p>
          <a:p>
            <a:endParaRPr lang="en-US" dirty="0" smtClean="0"/>
          </a:p>
          <a:p>
            <a:r>
              <a:rPr lang="en-US" dirty="0" smtClean="0"/>
              <a:t>By working with building occupants, you can empower and engage them to become part of the solution. ENERGY STAR partners have demonstrated that it’s possible to save 10 percent or more through occupant education and behavioral change.</a:t>
            </a:r>
          </a:p>
        </p:txBody>
      </p:sp>
      <p:sp>
        <p:nvSpPr>
          <p:cNvPr id="4" name="Slide Number Placeholder 3"/>
          <p:cNvSpPr>
            <a:spLocks noGrp="1"/>
          </p:cNvSpPr>
          <p:nvPr>
            <p:ph type="sldNum" sz="quarter" idx="10"/>
          </p:nvPr>
        </p:nvSpPr>
        <p:spPr/>
        <p:txBody>
          <a:bodyPr/>
          <a:lstStyle/>
          <a:p>
            <a:fld id="{906C41FE-50D3-409A-B028-0F48A32A3A64}" type="slidenum">
              <a:rPr lang="en-US" smtClean="0"/>
              <a:pPr/>
              <a:t>16</a:t>
            </a:fld>
            <a:endParaRPr lang="en-US"/>
          </a:p>
        </p:txBody>
      </p:sp>
    </p:spTree>
    <p:extLst>
      <p:ext uri="{BB962C8B-B14F-4D97-AF65-F5344CB8AC3E}">
        <p14:creationId xmlns:p14="http://schemas.microsoft.com/office/powerpoint/2010/main" val="1479115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competing</a:t>
            </a:r>
            <a:r>
              <a:rPr lang="en-US" baseline="0" dirty="0" smtClean="0"/>
              <a:t> in the EPA’s Battle of the Buildings, a national building competition.</a:t>
            </a:r>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17</a:t>
            </a:fld>
            <a:endParaRPr lang="en-US"/>
          </a:p>
        </p:txBody>
      </p:sp>
    </p:spTree>
    <p:extLst>
      <p:ext uri="{BB962C8B-B14F-4D97-AF65-F5344CB8AC3E}">
        <p14:creationId xmlns:p14="http://schemas.microsoft.com/office/powerpoint/2010/main" val="45346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87F858-56F8-4D06-8212-5D75B304192A}" type="slidenum">
              <a:rPr lang="en-US" smtClean="0"/>
              <a:pPr>
                <a:defRPr/>
              </a:pPr>
              <a:t>19</a:t>
            </a:fld>
            <a:endParaRPr lang="en-US"/>
          </a:p>
        </p:txBody>
      </p:sp>
    </p:spTree>
    <p:extLst>
      <p:ext uri="{BB962C8B-B14F-4D97-AF65-F5344CB8AC3E}">
        <p14:creationId xmlns:p14="http://schemas.microsoft.com/office/powerpoint/2010/main" val="2128023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About the 2015 Competition –</a:t>
            </a:r>
            <a:r>
              <a:rPr lang="en-US" baseline="0" dirty="0" smtClean="0"/>
              <a:t> DEPENDING ON FUNDING, (read slides)</a:t>
            </a:r>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20</a:t>
            </a:fld>
            <a:endParaRPr lang="en-US"/>
          </a:p>
        </p:txBody>
      </p:sp>
    </p:spTree>
    <p:extLst>
      <p:ext uri="{BB962C8B-B14F-4D97-AF65-F5344CB8AC3E}">
        <p14:creationId xmlns:p14="http://schemas.microsoft.com/office/powerpoint/2010/main" val="2970013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step to finding and maintaining energy savings</a:t>
            </a:r>
            <a:r>
              <a:rPr lang="en-US" baseline="0" dirty="0" smtClean="0"/>
              <a:t> is to know how much energy your buildings are using.  State agencies, colleges and universities are benchmarking building energy use in the Environmental Protection Agency’s Portfolio Manager.  Building energy benchmarking is recording a building’s energy use over the course of a year.  This establishes a baseline that can be used to compare the building to itself over time, or to compare it to similar buildings.</a:t>
            </a:r>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2</a:t>
            </a:fld>
            <a:endParaRPr lang="en-US"/>
          </a:p>
        </p:txBody>
      </p:sp>
    </p:spTree>
    <p:extLst>
      <p:ext uri="{BB962C8B-B14F-4D97-AF65-F5344CB8AC3E}">
        <p14:creationId xmlns:p14="http://schemas.microsoft.com/office/powerpoint/2010/main" val="25910642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 Commerce,</a:t>
            </a:r>
            <a:r>
              <a:rPr lang="en-US" baseline="0" dirty="0" smtClean="0"/>
              <a:t> WSU Energy and the Smart Buildings Center have been working together to help Executive Agencies get their energy data current in Portfolio Manager, to comply with Executive Order 12-06.  The Executive Agencies have really stepped up, and all of them are now up to date in Portfolio Manager.  I will be calling each of the non-Exec agencies, colleges and universities to let you know what I see in Portfolio Manager for your agency or college.  I am here to answer questions and provide technical assistance.  WSU Energy is available to get you up to date for a fee.</a:t>
            </a:r>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21</a:t>
            </a:fld>
            <a:endParaRPr lang="en-US"/>
          </a:p>
        </p:txBody>
      </p:sp>
    </p:spTree>
    <p:extLst>
      <p:ext uri="{BB962C8B-B14F-4D97-AF65-F5344CB8AC3E}">
        <p14:creationId xmlns:p14="http://schemas.microsoft.com/office/powerpoint/2010/main" val="2806209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resources available to you at energystar.gov.</a:t>
            </a:r>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22</a:t>
            </a:fld>
            <a:endParaRPr lang="en-US"/>
          </a:p>
        </p:txBody>
      </p:sp>
    </p:spTree>
    <p:extLst>
      <p:ext uri="{BB962C8B-B14F-4D97-AF65-F5344CB8AC3E}">
        <p14:creationId xmlns:p14="http://schemas.microsoft.com/office/powerpoint/2010/main" val="9524711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DES Energy Portfolio</a:t>
            </a:r>
            <a:r>
              <a:rPr lang="en-US" baseline="0" dirty="0" smtClean="0"/>
              <a:t> Manager</a:t>
            </a:r>
            <a:r>
              <a:rPr lang="en-US" dirty="0" smtClean="0"/>
              <a:t> website.</a:t>
            </a:r>
          </a:p>
        </p:txBody>
      </p:sp>
      <p:sp>
        <p:nvSpPr>
          <p:cNvPr id="4" name="Slide Number Placeholder 3"/>
          <p:cNvSpPr>
            <a:spLocks noGrp="1"/>
          </p:cNvSpPr>
          <p:nvPr>
            <p:ph type="sldNum" sz="quarter" idx="10"/>
          </p:nvPr>
        </p:nvSpPr>
        <p:spPr/>
        <p:txBody>
          <a:bodyPr/>
          <a:lstStyle/>
          <a:p>
            <a:fld id="{906C41FE-50D3-409A-B028-0F48A32A3A64}" type="slidenum">
              <a:rPr lang="en-US" smtClean="0"/>
              <a:pPr/>
              <a:t>23</a:t>
            </a:fld>
            <a:endParaRPr lang="en-US"/>
          </a:p>
        </p:txBody>
      </p:sp>
    </p:spTree>
    <p:extLst>
      <p:ext uri="{BB962C8B-B14F-4D97-AF65-F5344CB8AC3E}">
        <p14:creationId xmlns:p14="http://schemas.microsoft.com/office/powerpoint/2010/main" val="2591064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can use Portfolio Manager to identify lowest performing campuses or buildings, by comparing similar facilities across your portfolio.</a:t>
            </a:r>
          </a:p>
          <a:p>
            <a:endParaRPr lang="en-US" baseline="0" dirty="0" smtClean="0"/>
          </a:p>
          <a:p>
            <a:r>
              <a:rPr lang="en-US" baseline="0" dirty="0" smtClean="0"/>
              <a:t>In July 2011, for those agencies and colleges which had entered data, DES has used that data to recommend energy audits for facilities using more energy per square foot than the average.  See the DES Evaluation of Non-Rated Building Types on the DES Energy Portfolio Manager website.</a:t>
            </a:r>
          </a:p>
        </p:txBody>
      </p:sp>
      <p:sp>
        <p:nvSpPr>
          <p:cNvPr id="4" name="Slide Number Placeholder 3"/>
          <p:cNvSpPr>
            <a:spLocks noGrp="1"/>
          </p:cNvSpPr>
          <p:nvPr>
            <p:ph type="sldNum" sz="quarter" idx="10"/>
          </p:nvPr>
        </p:nvSpPr>
        <p:spPr/>
        <p:txBody>
          <a:bodyPr/>
          <a:lstStyle/>
          <a:p>
            <a:pPr>
              <a:defRPr/>
            </a:pPr>
            <a:fld id="{14F467A2-2418-4E43-8253-1E88109F40A5}" type="slidenum">
              <a:rPr lang="en-US" smtClean="0"/>
              <a:pPr>
                <a:defRPr/>
              </a:pPr>
              <a:t>3</a:t>
            </a:fld>
            <a:endParaRPr lang="en-US" dirty="0"/>
          </a:p>
        </p:txBody>
      </p:sp>
    </p:spTree>
    <p:extLst>
      <p:ext uri="{BB962C8B-B14F-4D97-AF65-F5344CB8AC3E}">
        <p14:creationId xmlns:p14="http://schemas.microsoft.com/office/powerpoint/2010/main" val="189639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Building</a:t>
            </a:r>
            <a:r>
              <a:rPr lang="en-US" baseline="0" dirty="0" smtClean="0"/>
              <a:t> Energy Benchmarking is measuring the energy used by a building compared to itself over time, or compared to other similar buildings. </a:t>
            </a:r>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4</a:t>
            </a:fld>
            <a:endParaRPr lang="en-US"/>
          </a:p>
        </p:txBody>
      </p:sp>
    </p:spTree>
    <p:extLst>
      <p:ext uri="{BB962C8B-B14F-4D97-AF65-F5344CB8AC3E}">
        <p14:creationId xmlns:p14="http://schemas.microsoft.com/office/powerpoint/2010/main" val="2591064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use Portfolio</a:t>
            </a:r>
            <a:r>
              <a:rPr lang="en-US" baseline="0" dirty="0" smtClean="0"/>
              <a:t> Manager to track your progress toward GHG and Energy reduction goals.</a:t>
            </a:r>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5</a:t>
            </a:fld>
            <a:endParaRPr lang="en-US"/>
          </a:p>
        </p:txBody>
      </p:sp>
    </p:spTree>
    <p:extLst>
      <p:ext uri="{BB962C8B-B14F-4D97-AF65-F5344CB8AC3E}">
        <p14:creationId xmlns:p14="http://schemas.microsoft.com/office/powerpoint/2010/main" val="2591064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Here’s a review of the Energy Benchmarking Law, which requires agencies and colleges benchmark buildings and campuses over 10,000 sf in Portfolio Manager, and share with DES.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There are four steps required by the Energy Benchmarking Law: </a:t>
            </a:r>
          </a:p>
          <a:p>
            <a:r>
              <a:rPr lang="en-US" sz="1200" b="0" i="0" u="none" strike="noStrike" kern="1200" baseline="0" dirty="0" smtClean="0">
                <a:solidFill>
                  <a:schemeClr val="tx1"/>
                </a:solidFill>
                <a:latin typeface="+mn-lt"/>
                <a:ea typeface="+mn-ea"/>
                <a:cs typeface="+mn-cs"/>
              </a:rPr>
              <a:t>1.Benchmarking building energy use</a:t>
            </a:r>
          </a:p>
          <a:p>
            <a:r>
              <a:rPr lang="en-US" sz="1200" b="0" i="0" u="none" strike="noStrike" kern="1200" baseline="0" dirty="0" smtClean="0">
                <a:solidFill>
                  <a:schemeClr val="tx1"/>
                </a:solidFill>
                <a:latin typeface="+mn-lt"/>
                <a:ea typeface="+mn-ea"/>
                <a:cs typeface="+mn-cs"/>
              </a:rPr>
              <a:t>2.Preliminary energy audits</a:t>
            </a:r>
          </a:p>
          <a:p>
            <a:r>
              <a:rPr lang="en-US" sz="1200" b="0" i="0" u="none" strike="noStrike" kern="1200" baseline="0" dirty="0" smtClean="0">
                <a:solidFill>
                  <a:schemeClr val="tx1"/>
                </a:solidFill>
                <a:latin typeface="+mn-lt"/>
                <a:ea typeface="+mn-ea"/>
                <a:cs typeface="+mn-cs"/>
              </a:rPr>
              <a:t>3.Investment grade audits</a:t>
            </a:r>
          </a:p>
          <a:p>
            <a:r>
              <a:rPr lang="en-US" sz="1200" b="0" i="0" u="none" strike="noStrike" kern="1200" baseline="0" dirty="0" smtClean="0">
                <a:solidFill>
                  <a:schemeClr val="tx1"/>
                </a:solidFill>
                <a:latin typeface="+mn-lt"/>
                <a:ea typeface="+mn-ea"/>
                <a:cs typeface="+mn-cs"/>
              </a:rPr>
              <a:t>4.Building energy retrofits</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You should be on Step 4: Building Energy Retrofits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Retrofits are to be completed by July 1, 2016. Go to the DES Energy Portfolio Manager website to view your agency in the DES Evaluation of Non-Rated Building Types.  Call me if you have questions.</a:t>
            </a:r>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6</a:t>
            </a:fld>
            <a:endParaRPr lang="en-US"/>
          </a:p>
        </p:txBody>
      </p:sp>
    </p:spTree>
    <p:extLst>
      <p:ext uri="{BB962C8B-B14F-4D97-AF65-F5344CB8AC3E}">
        <p14:creationId xmlns:p14="http://schemas.microsoft.com/office/powerpoint/2010/main" val="2591064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Agencies</a:t>
            </a:r>
            <a:r>
              <a:rPr lang="en-US" baseline="0" dirty="0" smtClean="0"/>
              <a:t>, Colleges and Universities required to do audits by the July 2011 DES Evaluation of Non-Rated Building Types, you should be taking these steps:  </a:t>
            </a:r>
            <a:r>
              <a:rPr lang="en-US" dirty="0" smtClean="0"/>
              <a:t>Read slide</a:t>
            </a:r>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7</a:t>
            </a:fld>
            <a:endParaRPr lang="en-US"/>
          </a:p>
        </p:txBody>
      </p:sp>
    </p:spTree>
    <p:extLst>
      <p:ext uri="{BB962C8B-B14F-4D97-AF65-F5344CB8AC3E}">
        <p14:creationId xmlns:p14="http://schemas.microsoft.com/office/powerpoint/2010/main" val="1910264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a:t>
            </a:r>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8</a:t>
            </a:fld>
            <a:endParaRPr lang="en-US"/>
          </a:p>
        </p:txBody>
      </p:sp>
    </p:spTree>
    <p:extLst>
      <p:ext uri="{BB962C8B-B14F-4D97-AF65-F5344CB8AC3E}">
        <p14:creationId xmlns:p14="http://schemas.microsoft.com/office/powerpoint/2010/main" val="3594161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 update</a:t>
            </a:r>
            <a:r>
              <a:rPr lang="en-US" baseline="0" dirty="0" smtClean="0"/>
              <a:t> on the Executive Agencies’ progress in benchmarking, in response to EO 12-06.  </a:t>
            </a:r>
            <a:r>
              <a:rPr lang="en-US" dirty="0" smtClean="0"/>
              <a:t>Read slide.  Next we need to focus on getting non-exec agencies,</a:t>
            </a:r>
            <a:r>
              <a:rPr lang="en-US" baseline="0" dirty="0" smtClean="0"/>
              <a:t> colleges and universities up to date in Portfolio Manager.</a:t>
            </a:r>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9</a:t>
            </a:fld>
            <a:endParaRPr lang="en-US"/>
          </a:p>
        </p:txBody>
      </p:sp>
    </p:spTree>
    <p:extLst>
      <p:ext uri="{BB962C8B-B14F-4D97-AF65-F5344CB8AC3E}">
        <p14:creationId xmlns:p14="http://schemas.microsoft.com/office/powerpoint/2010/main" val="3594161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470025"/>
          </a:xfrm>
          <a:prstGeom prst="rect">
            <a:avLst/>
          </a:prstGeom>
        </p:spPr>
        <p:txBody>
          <a:bodyPr>
            <a:normAutofit/>
          </a:bodyPr>
          <a:lstStyle>
            <a:lvl1pPr>
              <a:defRPr sz="4200" b="1">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733800"/>
            <a:ext cx="6400800" cy="1295400"/>
          </a:xfrm>
        </p:spPr>
        <p:txBody>
          <a:bodyPr/>
          <a:lstStyle>
            <a:lvl1pPr marL="0" indent="0" algn="ctr">
              <a:buNone/>
              <a:defRPr i="1">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fld id="{94B2C409-97E4-4FBA-B694-9CF34CD0FA2E}" type="datetimeFigureOut">
              <a:rPr lang="en-US" smtClean="0"/>
              <a:pPr/>
              <a:t>11/6/2015</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AF4633DB-60EA-4E8C-BBF5-C6905058522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768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fld id="{94B2C409-97E4-4FBA-B694-9CF34CD0FA2E}" type="datetimeFigureOut">
              <a:rPr lang="en-US" smtClean="0"/>
              <a:pPr/>
              <a:t>11/6/2015</a:t>
            </a:fld>
            <a:endParaRPr lang="en-US" dirty="0"/>
          </a:p>
        </p:txBody>
      </p:sp>
      <p:sp>
        <p:nvSpPr>
          <p:cNvPr id="6" name="Slide Number Placeholder 5"/>
          <p:cNvSpPr>
            <a:spLocks noGrp="1"/>
          </p:cNvSpPr>
          <p:nvPr>
            <p:ph type="sldNum" sz="quarter" idx="12"/>
          </p:nvPr>
        </p:nvSpPr>
        <p:spPr>
          <a:xfrm>
            <a:off x="2667000" y="6356350"/>
            <a:ext cx="2133600" cy="365125"/>
          </a:xfrm>
        </p:spPr>
        <p:txBody>
          <a:bodyPr/>
          <a:lstStyle>
            <a:lvl1pPr algn="ctr">
              <a:defRPr>
                <a:latin typeface="Arial" pitchFamily="34" charset="0"/>
                <a:cs typeface="Arial" pitchFamily="34" charset="0"/>
              </a:defRPr>
            </a:lvl1pPr>
          </a:lstStyle>
          <a:p>
            <a:fld id="{AF4633DB-60EA-4E8C-BBF5-C69050585220}" type="slidenum">
              <a:rPr lang="en-US" smtClean="0"/>
              <a:pPr/>
              <a:t>‹#›</a:t>
            </a:fld>
            <a:endParaRPr lang="en-US" dirty="0"/>
          </a:p>
        </p:txBody>
      </p:sp>
      <p:pic>
        <p:nvPicPr>
          <p:cNvPr id="2050" name="Picture 2" descr="C:\Documents and Settings\jessicam\Desktop\George-only_Grayscale50%transp.gif"/>
          <p:cNvPicPr>
            <a:picLocks noChangeAspect="1" noChangeArrowheads="1"/>
          </p:cNvPicPr>
          <p:nvPr userDrawn="1"/>
        </p:nvPicPr>
        <p:blipFill>
          <a:blip r:embed="rId2" cstate="print"/>
          <a:srcRect/>
          <a:stretch>
            <a:fillRect/>
          </a:stretch>
        </p:blipFill>
        <p:spPr bwMode="auto">
          <a:xfrm>
            <a:off x="8001000" y="5715000"/>
            <a:ext cx="990600" cy="990600"/>
          </a:xfrm>
          <a:prstGeom prst="rect">
            <a:avLst/>
          </a:prstGeom>
          <a:noFill/>
        </p:spPr>
      </p:pic>
      <p:cxnSp>
        <p:nvCxnSpPr>
          <p:cNvPr id="10" name="Straight Connector 9"/>
          <p:cNvCxnSpPr/>
          <p:nvPr userDrawn="1"/>
        </p:nvCxnSpPr>
        <p:spPr>
          <a:xfrm>
            <a:off x="457200" y="1143000"/>
            <a:ext cx="8229600" cy="0"/>
          </a:xfrm>
          <a:prstGeom prst="line">
            <a:avLst/>
          </a:prstGeom>
          <a:ln w="38100">
            <a:solidFill>
              <a:srgbClr val="032B6D"/>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457200" y="76200"/>
            <a:ext cx="8229600" cy="914400"/>
          </a:xfrm>
          <a:prstGeom prst="rect">
            <a:avLst/>
          </a:prstGeom>
        </p:spPr>
        <p:txBody>
          <a:bodyPr>
            <a:normAutofit/>
          </a:bodyPr>
          <a:lstStyle>
            <a:lvl1pPr>
              <a:defRPr sz="4000" b="1" i="1">
                <a:solidFill>
                  <a:srgbClr val="6DB33F"/>
                </a:solidFill>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a:prstGeom prst="rect">
            <a:avLst/>
          </a:prstGeom>
        </p:spPr>
        <p:txBody>
          <a:bodyPr>
            <a:normAutofit/>
          </a:bodyPr>
          <a:lstStyle>
            <a:lvl1pPr>
              <a:defRPr sz="4000" b="1" i="1">
                <a:solidFill>
                  <a:srgbClr val="6DB33F"/>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768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fld id="{94B2C409-97E4-4FBA-B694-9CF34CD0FA2E}" type="datetimeFigureOut">
              <a:rPr lang="en-US" smtClean="0"/>
              <a:pPr/>
              <a:t>11/6/2015</a:t>
            </a:fld>
            <a:endParaRPr lang="en-US" dirty="0"/>
          </a:p>
        </p:txBody>
      </p:sp>
      <p:sp>
        <p:nvSpPr>
          <p:cNvPr id="6" name="Slide Number Placeholder 5"/>
          <p:cNvSpPr>
            <a:spLocks noGrp="1"/>
          </p:cNvSpPr>
          <p:nvPr>
            <p:ph type="sldNum" sz="quarter" idx="12"/>
          </p:nvPr>
        </p:nvSpPr>
        <p:spPr>
          <a:xfrm>
            <a:off x="2667000" y="6356350"/>
            <a:ext cx="2133600" cy="365125"/>
          </a:xfrm>
        </p:spPr>
        <p:txBody>
          <a:bodyPr/>
          <a:lstStyle>
            <a:lvl1pPr algn="ctr">
              <a:defRPr>
                <a:latin typeface="Arial" pitchFamily="34" charset="0"/>
                <a:cs typeface="Arial" pitchFamily="34" charset="0"/>
              </a:defRPr>
            </a:lvl1pPr>
          </a:lstStyle>
          <a:p>
            <a:fld id="{AF4633DB-60EA-4E8C-BBF5-C69050585220}" type="slidenum">
              <a:rPr lang="en-US" smtClean="0"/>
              <a:pPr/>
              <a:t>‹#›</a:t>
            </a:fld>
            <a:endParaRPr lang="en-US" dirty="0"/>
          </a:p>
        </p:txBody>
      </p:sp>
      <p:pic>
        <p:nvPicPr>
          <p:cNvPr id="2050" name="Picture 2" descr="C:\Documents and Settings\jessicam\Desktop\George-only_Grayscale50%transp.gif"/>
          <p:cNvPicPr>
            <a:picLocks noChangeAspect="1" noChangeArrowheads="1"/>
          </p:cNvPicPr>
          <p:nvPr userDrawn="1"/>
        </p:nvPicPr>
        <p:blipFill>
          <a:blip r:embed="rId2" cstate="print"/>
          <a:srcRect/>
          <a:stretch>
            <a:fillRect/>
          </a:stretch>
        </p:blipFill>
        <p:spPr bwMode="auto">
          <a:xfrm>
            <a:off x="8001000" y="5715000"/>
            <a:ext cx="990600" cy="990600"/>
          </a:xfrm>
          <a:prstGeom prst="rect">
            <a:avLst/>
          </a:prstGeom>
          <a:noFill/>
        </p:spPr>
      </p:pic>
      <p:cxnSp>
        <p:nvCxnSpPr>
          <p:cNvPr id="10" name="Straight Connector 9"/>
          <p:cNvCxnSpPr/>
          <p:nvPr userDrawn="1"/>
        </p:nvCxnSpPr>
        <p:spPr>
          <a:xfrm>
            <a:off x="457200" y="1143000"/>
            <a:ext cx="8229600" cy="0"/>
          </a:xfrm>
          <a:prstGeom prst="line">
            <a:avLst/>
          </a:prstGeom>
          <a:ln w="38100">
            <a:solidFill>
              <a:srgbClr val="032B6D"/>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58AE9A50-E96D-4C46-807A-10DD2BC6CC03}" type="slidenum">
              <a:rPr lang="en-US"/>
              <a:pPr>
                <a:defRPr/>
              </a:pPr>
              <a:t>‹#›</a:t>
            </a:fld>
            <a:endParaRPr lang="en-US" dirty="0"/>
          </a:p>
        </p:txBody>
      </p:sp>
    </p:spTree>
    <p:extLst>
      <p:ext uri="{BB962C8B-B14F-4D97-AF65-F5344CB8AC3E}">
        <p14:creationId xmlns:p14="http://schemas.microsoft.com/office/powerpoint/2010/main" val="217616884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620000" cy="10668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1824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7352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620000" cy="10668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74C49FA1-FCC2-45EF-88F6-A4DF4759DEA2}" type="slidenum">
              <a:rPr lang="en-US"/>
              <a:pPr>
                <a:defRPr/>
              </a:pPr>
              <a:t>‹#›</a:t>
            </a:fld>
            <a:endParaRPr lang="en-US"/>
          </a:p>
        </p:txBody>
      </p:sp>
    </p:spTree>
    <p:extLst>
      <p:ext uri="{BB962C8B-B14F-4D97-AF65-F5344CB8AC3E}">
        <p14:creationId xmlns:p14="http://schemas.microsoft.com/office/powerpoint/2010/main" val="3273564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B2C409-97E4-4FBA-B694-9CF34CD0FA2E}" type="datetimeFigureOut">
              <a:rPr lang="en-US" smtClean="0"/>
              <a:pPr/>
              <a:t>11/6/2015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4633DB-60EA-4E8C-BBF5-C6905058522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6" r:id="rId2"/>
    <p:sldLayoutId id="2147483658" r:id="rId3"/>
    <p:sldLayoutId id="2147483659" r:id="rId4"/>
    <p:sldLayoutId id="2147483660" r:id="rId5"/>
    <p:sldLayoutId id="2147483661" r:id="rId6"/>
    <p:sldLayoutId id="2147483662"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www.energystar.gov/BattleoftheBuildings"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www.des.wa.gov/services/facilities/Energy/EnergyStar"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ga.wa.gov/energy/EnergyStar.ht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3692" y="3962400"/>
            <a:ext cx="7467600" cy="1524000"/>
          </a:xfrm>
        </p:spPr>
        <p:txBody>
          <a:bodyPr>
            <a:normAutofit fontScale="90000"/>
          </a:bodyPr>
          <a:lstStyle/>
          <a:p>
            <a:r>
              <a:rPr lang="en-US" sz="3600" b="0" dirty="0" smtClean="0"/>
              <a:t>Donna Albert, DES Energy</a:t>
            </a:r>
            <a:r>
              <a:rPr lang="en-US" sz="2800" b="0" dirty="0" smtClean="0"/>
              <a:t/>
            </a:r>
            <a:br>
              <a:rPr lang="en-US" sz="2800" b="0" dirty="0" smtClean="0"/>
            </a:br>
            <a:r>
              <a:rPr lang="en-US" sz="2800" b="0" dirty="0" smtClean="0"/>
              <a:t>DES Trade Show</a:t>
            </a:r>
            <a:br>
              <a:rPr lang="en-US" sz="2800" b="0" dirty="0" smtClean="0"/>
            </a:br>
            <a:r>
              <a:rPr lang="en-US" sz="2800" b="0" dirty="0" smtClean="0"/>
              <a:t>Nov 4 – 5, 2015</a:t>
            </a:r>
            <a:br>
              <a:rPr lang="en-US" sz="2800" b="0" dirty="0" smtClean="0"/>
            </a:br>
            <a:endParaRPr lang="en-US" sz="1800" b="0" dirty="0"/>
          </a:p>
        </p:txBody>
      </p:sp>
      <p:pic>
        <p:nvPicPr>
          <p:cNvPr id="5" name="Picture 4" descr="Logo Green.png"/>
          <p:cNvPicPr>
            <a:picLocks noChangeAspect="1"/>
          </p:cNvPicPr>
          <p:nvPr/>
        </p:nvPicPr>
        <p:blipFill>
          <a:blip r:embed="rId3" cstate="print"/>
          <a:stretch>
            <a:fillRect/>
          </a:stretch>
        </p:blipFill>
        <p:spPr>
          <a:xfrm>
            <a:off x="1351788" y="533400"/>
            <a:ext cx="5415252" cy="914400"/>
          </a:xfrm>
          <a:prstGeom prst="rect">
            <a:avLst/>
          </a:prstGeom>
        </p:spPr>
      </p:pic>
      <p:sp>
        <p:nvSpPr>
          <p:cNvPr id="6" name="Title 1"/>
          <p:cNvSpPr txBox="1">
            <a:spLocks/>
          </p:cNvSpPr>
          <p:nvPr/>
        </p:nvSpPr>
        <p:spPr>
          <a:xfrm>
            <a:off x="1143000" y="1981200"/>
            <a:ext cx="7467600" cy="1524000"/>
          </a:xfrm>
          <a:prstGeom prst="rect">
            <a:avLst/>
          </a:prstGeom>
        </p:spPr>
        <p:txBody>
          <a:bodyPr>
            <a:normAutofit/>
          </a:bodyPr>
          <a:lstStyle>
            <a:lvl1pPr algn="ctr" defTabSz="914400" rtl="0" eaLnBrk="1" latinLnBrk="0" hangingPunct="1">
              <a:spcBef>
                <a:spcPct val="0"/>
              </a:spcBef>
              <a:buNone/>
              <a:defRPr sz="4200" b="1" kern="1200">
                <a:solidFill>
                  <a:schemeClr val="tx1"/>
                </a:solidFill>
                <a:latin typeface="Arial" pitchFamily="34" charset="0"/>
                <a:ea typeface="+mj-ea"/>
                <a:cs typeface="Arial" pitchFamily="34" charset="0"/>
              </a:defRPr>
            </a:lvl1pPr>
          </a:lstStyle>
          <a:p>
            <a:r>
              <a:rPr lang="en-US" dirty="0" smtClean="0"/>
              <a:t>No-Cost/Low-Cost </a:t>
            </a:r>
          </a:p>
          <a:p>
            <a:r>
              <a:rPr lang="en-US" dirty="0" smtClean="0"/>
              <a:t>Energy Savings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977900" y="382588"/>
            <a:ext cx="7799388" cy="6475412"/>
            <a:chOff x="1039" y="317"/>
            <a:chExt cx="4913" cy="4079"/>
          </a:xfrm>
        </p:grpSpPr>
        <p:sp>
          <p:nvSpPr>
            <p:cNvPr id="286723" name="Text Box 3"/>
            <p:cNvSpPr txBox="1">
              <a:spLocks noChangeArrowheads="1"/>
            </p:cNvSpPr>
            <p:nvPr/>
          </p:nvSpPr>
          <p:spPr bwMode="auto">
            <a:xfrm>
              <a:off x="2920" y="888"/>
              <a:ext cx="3032" cy="757"/>
            </a:xfrm>
            <a:prstGeom prst="rect">
              <a:avLst/>
            </a:prstGeom>
            <a:noFill/>
            <a:ln w="25400">
              <a:noFill/>
              <a:miter lim="800000"/>
              <a:headEnd/>
              <a:tailEnd/>
            </a:ln>
            <a:effectLst/>
          </p:spPr>
          <p:txBody>
            <a:bodyPr anchor="ctr"/>
            <a:lstStyle/>
            <a:p>
              <a:pPr eaLnBrk="0" hangingPunct="0"/>
              <a:endParaRPr lang="en-US">
                <a:solidFill>
                  <a:srgbClr val="000066"/>
                </a:solidFill>
                <a:latin typeface="Tahoma" pitchFamily="34" charset="0"/>
              </a:endParaRPr>
            </a:p>
          </p:txBody>
        </p:sp>
        <p:sp>
          <p:nvSpPr>
            <p:cNvPr id="286724" name="Text Box 4"/>
            <p:cNvSpPr txBox="1">
              <a:spLocks noChangeArrowheads="1"/>
            </p:cNvSpPr>
            <p:nvPr/>
          </p:nvSpPr>
          <p:spPr bwMode="auto">
            <a:xfrm>
              <a:off x="2871" y="317"/>
              <a:ext cx="116" cy="404"/>
            </a:xfrm>
            <a:prstGeom prst="rect">
              <a:avLst/>
            </a:prstGeom>
            <a:noFill/>
            <a:ln w="25400">
              <a:noFill/>
              <a:miter lim="800000"/>
              <a:headEnd/>
              <a:tailEnd/>
            </a:ln>
            <a:effectLst/>
          </p:spPr>
          <p:txBody>
            <a:bodyPr wrap="none" anchor="ctr">
              <a:spAutoFit/>
            </a:bodyPr>
            <a:lstStyle/>
            <a:p>
              <a:pPr algn="ctr" eaLnBrk="0" hangingPunct="0"/>
              <a:endParaRPr lang="en-US" sz="3600">
                <a:solidFill>
                  <a:schemeClr val="bg1"/>
                </a:solidFill>
                <a:latin typeface="Univers Condensed" charset="0"/>
              </a:endParaRPr>
            </a:p>
          </p:txBody>
        </p:sp>
        <p:sp>
          <p:nvSpPr>
            <p:cNvPr id="286725" name="Rectangle 5"/>
            <p:cNvSpPr>
              <a:spLocks noChangeArrowheads="1"/>
            </p:cNvSpPr>
            <p:nvPr/>
          </p:nvSpPr>
          <p:spPr bwMode="auto">
            <a:xfrm>
              <a:off x="5376" y="3494"/>
              <a:ext cx="180" cy="180"/>
            </a:xfrm>
            <a:prstGeom prst="rect">
              <a:avLst/>
            </a:prstGeom>
            <a:solidFill>
              <a:srgbClr val="FFFFFF"/>
            </a:solidFill>
            <a:ln w="25400">
              <a:solidFill>
                <a:srgbClr val="000066"/>
              </a:solidFill>
              <a:miter lim="800000"/>
              <a:headEnd/>
              <a:tailEnd/>
            </a:ln>
            <a:effectLst/>
          </p:spPr>
          <p:txBody>
            <a:bodyPr wrap="none" anchor="ctr"/>
            <a:lstStyle/>
            <a:p>
              <a:pPr algn="ctr" eaLnBrk="0" hangingPunct="0"/>
              <a:r>
                <a:rPr lang="en-US" sz="1400">
                  <a:solidFill>
                    <a:srgbClr val="000066"/>
                  </a:solidFill>
                  <a:latin typeface="Tahoma" pitchFamily="34" charset="0"/>
                </a:rPr>
                <a:t>1</a:t>
              </a:r>
              <a:endParaRPr lang="en-US" sz="2000"/>
            </a:p>
          </p:txBody>
        </p:sp>
        <p:sp>
          <p:nvSpPr>
            <p:cNvPr id="286726" name="Line 6"/>
            <p:cNvSpPr>
              <a:spLocks noChangeShapeType="1"/>
            </p:cNvSpPr>
            <p:nvPr/>
          </p:nvSpPr>
          <p:spPr bwMode="auto">
            <a:xfrm rot="16200000">
              <a:off x="956" y="1460"/>
              <a:ext cx="408" cy="0"/>
            </a:xfrm>
            <a:prstGeom prst="line">
              <a:avLst/>
            </a:prstGeom>
            <a:noFill/>
            <a:ln w="38100">
              <a:solidFill>
                <a:srgbClr val="000066"/>
              </a:solidFill>
              <a:round/>
              <a:headEnd/>
              <a:tailEnd type="triangle" w="med" len="med"/>
            </a:ln>
            <a:effectLst/>
          </p:spPr>
          <p:txBody>
            <a:bodyPr wrap="none" anchor="ctr"/>
            <a:lstStyle/>
            <a:p>
              <a:endParaRPr lang="en-US"/>
            </a:p>
          </p:txBody>
        </p:sp>
        <p:sp>
          <p:nvSpPr>
            <p:cNvPr id="286727" name="Line 7"/>
            <p:cNvSpPr>
              <a:spLocks noChangeShapeType="1"/>
            </p:cNvSpPr>
            <p:nvPr/>
          </p:nvSpPr>
          <p:spPr bwMode="auto">
            <a:xfrm rot="5400000" flipV="1">
              <a:off x="932" y="3188"/>
              <a:ext cx="456" cy="0"/>
            </a:xfrm>
            <a:prstGeom prst="line">
              <a:avLst/>
            </a:prstGeom>
            <a:noFill/>
            <a:ln w="38100">
              <a:solidFill>
                <a:srgbClr val="000066"/>
              </a:solidFill>
              <a:round/>
              <a:headEnd/>
              <a:tailEnd type="triangle" w="med" len="med"/>
            </a:ln>
            <a:effectLst/>
          </p:spPr>
          <p:txBody>
            <a:bodyPr wrap="none" anchor="ctr"/>
            <a:lstStyle/>
            <a:p>
              <a:endParaRPr lang="en-US"/>
            </a:p>
          </p:txBody>
        </p:sp>
        <p:sp>
          <p:nvSpPr>
            <p:cNvPr id="286728" name="Text Box 8"/>
            <p:cNvSpPr txBox="1">
              <a:spLocks noChangeArrowheads="1"/>
            </p:cNvSpPr>
            <p:nvPr/>
          </p:nvSpPr>
          <p:spPr bwMode="auto">
            <a:xfrm>
              <a:off x="4256" y="4152"/>
              <a:ext cx="1344" cy="212"/>
            </a:xfrm>
            <a:prstGeom prst="rect">
              <a:avLst/>
            </a:prstGeom>
            <a:noFill/>
            <a:ln w="9525">
              <a:noFill/>
              <a:miter lim="800000"/>
              <a:headEnd/>
              <a:tailEnd/>
            </a:ln>
            <a:effectLst/>
          </p:spPr>
          <p:txBody>
            <a:bodyPr>
              <a:spAutoFit/>
            </a:bodyPr>
            <a:lstStyle/>
            <a:p>
              <a:pPr algn="r" eaLnBrk="0" hangingPunct="0"/>
              <a:r>
                <a:rPr lang="en-US" sz="1600">
                  <a:solidFill>
                    <a:srgbClr val="000066"/>
                  </a:solidFill>
                  <a:latin typeface="Tahoma" pitchFamily="34" charset="0"/>
                </a:rPr>
                <a:t>Worst Performers</a:t>
              </a:r>
            </a:p>
          </p:txBody>
        </p:sp>
        <p:sp>
          <p:nvSpPr>
            <p:cNvPr id="286729" name="Text Box 9"/>
            <p:cNvSpPr txBox="1">
              <a:spLocks noChangeArrowheads="1"/>
            </p:cNvSpPr>
            <p:nvPr/>
          </p:nvSpPr>
          <p:spPr bwMode="auto">
            <a:xfrm>
              <a:off x="1392" y="4184"/>
              <a:ext cx="1488" cy="212"/>
            </a:xfrm>
            <a:prstGeom prst="rect">
              <a:avLst/>
            </a:prstGeom>
            <a:noFill/>
            <a:ln w="9525">
              <a:noFill/>
              <a:miter lim="800000"/>
              <a:headEnd/>
              <a:tailEnd/>
            </a:ln>
            <a:effectLst/>
          </p:spPr>
          <p:txBody>
            <a:bodyPr>
              <a:spAutoFit/>
            </a:bodyPr>
            <a:lstStyle/>
            <a:p>
              <a:pPr eaLnBrk="0" hangingPunct="0"/>
              <a:r>
                <a:rPr lang="en-US" sz="1600">
                  <a:solidFill>
                    <a:srgbClr val="000066"/>
                  </a:solidFill>
                  <a:latin typeface="Tahoma" pitchFamily="34" charset="0"/>
                </a:rPr>
                <a:t>Best Performers </a:t>
              </a:r>
            </a:p>
          </p:txBody>
        </p:sp>
        <p:sp>
          <p:nvSpPr>
            <p:cNvPr id="286730" name="Freeform 10" descr="Light upward diagonal"/>
            <p:cNvSpPr>
              <a:spLocks/>
            </p:cNvSpPr>
            <p:nvPr/>
          </p:nvSpPr>
          <p:spPr bwMode="auto">
            <a:xfrm rot="10800000" flipH="1" flipV="1">
              <a:off x="3411" y="2255"/>
              <a:ext cx="2128" cy="1200"/>
            </a:xfrm>
            <a:custGeom>
              <a:avLst/>
              <a:gdLst/>
              <a:ahLst/>
              <a:cxnLst>
                <a:cxn ang="0">
                  <a:pos x="0" y="1316"/>
                </a:cxn>
                <a:cxn ang="0">
                  <a:pos x="0" y="0"/>
                </a:cxn>
                <a:cxn ang="0">
                  <a:pos x="100" y="146"/>
                </a:cxn>
                <a:cxn ang="0">
                  <a:pos x="240" y="309"/>
                </a:cxn>
                <a:cxn ang="0">
                  <a:pos x="352" y="443"/>
                </a:cxn>
                <a:cxn ang="0">
                  <a:pos x="452" y="540"/>
                </a:cxn>
                <a:cxn ang="0">
                  <a:pos x="536" y="631"/>
                </a:cxn>
                <a:cxn ang="0">
                  <a:pos x="768" y="807"/>
                </a:cxn>
                <a:cxn ang="0">
                  <a:pos x="1044" y="976"/>
                </a:cxn>
                <a:cxn ang="0">
                  <a:pos x="1296" y="1086"/>
                </a:cxn>
                <a:cxn ang="0">
                  <a:pos x="1421" y="1124"/>
                </a:cxn>
                <a:cxn ang="0">
                  <a:pos x="1598" y="1178"/>
                </a:cxn>
                <a:cxn ang="0">
                  <a:pos x="1744" y="1209"/>
                </a:cxn>
                <a:cxn ang="0">
                  <a:pos x="1920" y="1237"/>
                </a:cxn>
                <a:cxn ang="0">
                  <a:pos x="2114" y="1263"/>
                </a:cxn>
                <a:cxn ang="0">
                  <a:pos x="2252" y="1278"/>
                </a:cxn>
                <a:cxn ang="0">
                  <a:pos x="2256" y="1316"/>
                </a:cxn>
                <a:cxn ang="0">
                  <a:pos x="0" y="1316"/>
                </a:cxn>
              </a:cxnLst>
              <a:rect l="0" t="0" r="r" b="b"/>
              <a:pathLst>
                <a:path w="2256" h="1316">
                  <a:moveTo>
                    <a:pt x="0" y="1316"/>
                  </a:moveTo>
                  <a:lnTo>
                    <a:pt x="0" y="0"/>
                  </a:lnTo>
                  <a:lnTo>
                    <a:pt x="100" y="146"/>
                  </a:lnTo>
                  <a:lnTo>
                    <a:pt x="240" y="309"/>
                  </a:lnTo>
                  <a:lnTo>
                    <a:pt x="352" y="443"/>
                  </a:lnTo>
                  <a:lnTo>
                    <a:pt x="452" y="540"/>
                  </a:lnTo>
                  <a:lnTo>
                    <a:pt x="536" y="631"/>
                  </a:lnTo>
                  <a:lnTo>
                    <a:pt x="768" y="807"/>
                  </a:lnTo>
                  <a:lnTo>
                    <a:pt x="1044" y="976"/>
                  </a:lnTo>
                  <a:lnTo>
                    <a:pt x="1296" y="1086"/>
                  </a:lnTo>
                  <a:lnTo>
                    <a:pt x="1421" y="1124"/>
                  </a:lnTo>
                  <a:lnTo>
                    <a:pt x="1598" y="1178"/>
                  </a:lnTo>
                  <a:lnTo>
                    <a:pt x="1744" y="1209"/>
                  </a:lnTo>
                  <a:lnTo>
                    <a:pt x="1920" y="1237"/>
                  </a:lnTo>
                  <a:lnTo>
                    <a:pt x="2114" y="1263"/>
                  </a:lnTo>
                  <a:lnTo>
                    <a:pt x="2252" y="1278"/>
                  </a:lnTo>
                  <a:lnTo>
                    <a:pt x="2256" y="1316"/>
                  </a:lnTo>
                  <a:lnTo>
                    <a:pt x="0" y="1316"/>
                  </a:lnTo>
                  <a:close/>
                </a:path>
              </a:pathLst>
            </a:custGeom>
            <a:pattFill prst="ltUpDiag">
              <a:fgClr>
                <a:srgbClr val="000066"/>
              </a:fgClr>
              <a:bgClr>
                <a:srgbClr val="FFFFFF"/>
              </a:bgClr>
            </a:pattFill>
            <a:ln w="25400">
              <a:solidFill>
                <a:srgbClr val="000066"/>
              </a:solidFill>
              <a:round/>
              <a:headEnd/>
              <a:tailEnd/>
            </a:ln>
            <a:effectLst/>
          </p:spPr>
          <p:txBody>
            <a:bodyPr wrap="none" anchor="ctr"/>
            <a:lstStyle/>
            <a:p>
              <a:endParaRPr lang="en-US"/>
            </a:p>
          </p:txBody>
        </p:sp>
        <p:sp>
          <p:nvSpPr>
            <p:cNvPr id="286731" name="Freeform 11"/>
            <p:cNvSpPr>
              <a:spLocks/>
            </p:cNvSpPr>
            <p:nvPr/>
          </p:nvSpPr>
          <p:spPr bwMode="auto">
            <a:xfrm flipH="1">
              <a:off x="1977" y="1195"/>
              <a:ext cx="1431" cy="2260"/>
            </a:xfrm>
            <a:custGeom>
              <a:avLst/>
              <a:gdLst/>
              <a:ahLst/>
              <a:cxnLst>
                <a:cxn ang="0">
                  <a:pos x="1303" y="2260"/>
                </a:cxn>
                <a:cxn ang="0">
                  <a:pos x="1303" y="370"/>
                </a:cxn>
                <a:cxn ang="0">
                  <a:pos x="1253" y="280"/>
                </a:cxn>
                <a:cxn ang="0">
                  <a:pos x="1212" y="220"/>
                </a:cxn>
                <a:cxn ang="0">
                  <a:pos x="1168" y="157"/>
                </a:cxn>
                <a:cxn ang="0">
                  <a:pos x="1128" y="104"/>
                </a:cxn>
                <a:cxn ang="0">
                  <a:pos x="1081" y="55"/>
                </a:cxn>
                <a:cxn ang="0">
                  <a:pos x="1039" y="23"/>
                </a:cxn>
                <a:cxn ang="0">
                  <a:pos x="1003" y="7"/>
                </a:cxn>
                <a:cxn ang="0">
                  <a:pos x="976" y="1"/>
                </a:cxn>
                <a:cxn ang="0">
                  <a:pos x="921" y="0"/>
                </a:cxn>
                <a:cxn ang="0">
                  <a:pos x="877" y="12"/>
                </a:cxn>
                <a:cxn ang="0">
                  <a:pos x="821" y="32"/>
                </a:cxn>
                <a:cxn ang="0">
                  <a:pos x="773" y="68"/>
                </a:cxn>
                <a:cxn ang="0">
                  <a:pos x="703" y="136"/>
                </a:cxn>
                <a:cxn ang="0">
                  <a:pos x="593" y="260"/>
                </a:cxn>
                <a:cxn ang="0">
                  <a:pos x="465" y="418"/>
                </a:cxn>
                <a:cxn ang="0">
                  <a:pos x="337" y="600"/>
                </a:cxn>
                <a:cxn ang="0">
                  <a:pos x="221" y="760"/>
                </a:cxn>
                <a:cxn ang="0">
                  <a:pos x="88" y="941"/>
                </a:cxn>
                <a:cxn ang="0">
                  <a:pos x="0" y="1061"/>
                </a:cxn>
                <a:cxn ang="0">
                  <a:pos x="1" y="2260"/>
                </a:cxn>
                <a:cxn ang="0">
                  <a:pos x="1303" y="2260"/>
                </a:cxn>
              </a:cxnLst>
              <a:rect l="0" t="0" r="r" b="b"/>
              <a:pathLst>
                <a:path w="1303" h="2260">
                  <a:moveTo>
                    <a:pt x="1303" y="2260"/>
                  </a:moveTo>
                  <a:lnTo>
                    <a:pt x="1303" y="370"/>
                  </a:lnTo>
                  <a:lnTo>
                    <a:pt x="1253" y="280"/>
                  </a:lnTo>
                  <a:lnTo>
                    <a:pt x="1212" y="220"/>
                  </a:lnTo>
                  <a:lnTo>
                    <a:pt x="1168" y="157"/>
                  </a:lnTo>
                  <a:lnTo>
                    <a:pt x="1128" y="104"/>
                  </a:lnTo>
                  <a:lnTo>
                    <a:pt x="1081" y="55"/>
                  </a:lnTo>
                  <a:lnTo>
                    <a:pt x="1039" y="23"/>
                  </a:lnTo>
                  <a:lnTo>
                    <a:pt x="1003" y="7"/>
                  </a:lnTo>
                  <a:lnTo>
                    <a:pt x="976" y="1"/>
                  </a:lnTo>
                  <a:lnTo>
                    <a:pt x="921" y="0"/>
                  </a:lnTo>
                  <a:lnTo>
                    <a:pt x="877" y="12"/>
                  </a:lnTo>
                  <a:lnTo>
                    <a:pt x="821" y="32"/>
                  </a:lnTo>
                  <a:lnTo>
                    <a:pt x="773" y="68"/>
                  </a:lnTo>
                  <a:lnTo>
                    <a:pt x="703" y="136"/>
                  </a:lnTo>
                  <a:lnTo>
                    <a:pt x="593" y="260"/>
                  </a:lnTo>
                  <a:lnTo>
                    <a:pt x="465" y="418"/>
                  </a:lnTo>
                  <a:lnTo>
                    <a:pt x="337" y="600"/>
                  </a:lnTo>
                  <a:lnTo>
                    <a:pt x="221" y="760"/>
                  </a:lnTo>
                  <a:lnTo>
                    <a:pt x="88" y="941"/>
                  </a:lnTo>
                  <a:lnTo>
                    <a:pt x="0" y="1061"/>
                  </a:lnTo>
                  <a:lnTo>
                    <a:pt x="1" y="2260"/>
                  </a:lnTo>
                  <a:lnTo>
                    <a:pt x="1303" y="2260"/>
                  </a:lnTo>
                  <a:close/>
                </a:path>
              </a:pathLst>
            </a:custGeom>
            <a:noFill/>
            <a:ln w="25400">
              <a:solidFill>
                <a:srgbClr val="000066"/>
              </a:solidFill>
              <a:round/>
              <a:headEnd/>
              <a:tailEnd/>
            </a:ln>
            <a:effectLst/>
          </p:spPr>
          <p:txBody>
            <a:bodyPr wrap="none" anchor="ctr"/>
            <a:lstStyle/>
            <a:p>
              <a:endParaRPr lang="en-US"/>
            </a:p>
          </p:txBody>
        </p:sp>
        <p:sp>
          <p:nvSpPr>
            <p:cNvPr id="286732" name="Freeform 12" descr="Light downward diagonal"/>
            <p:cNvSpPr>
              <a:spLocks/>
            </p:cNvSpPr>
            <p:nvPr/>
          </p:nvSpPr>
          <p:spPr bwMode="auto">
            <a:xfrm flipH="1">
              <a:off x="1399" y="1561"/>
              <a:ext cx="576" cy="1894"/>
            </a:xfrm>
            <a:custGeom>
              <a:avLst/>
              <a:gdLst/>
              <a:ahLst/>
              <a:cxnLst>
                <a:cxn ang="0">
                  <a:pos x="1" y="2036"/>
                </a:cxn>
                <a:cxn ang="0">
                  <a:pos x="0" y="0"/>
                </a:cxn>
                <a:cxn ang="0">
                  <a:pos x="106" y="283"/>
                </a:cxn>
                <a:cxn ang="0">
                  <a:pos x="183" y="506"/>
                </a:cxn>
                <a:cxn ang="0">
                  <a:pos x="229" y="667"/>
                </a:cxn>
                <a:cxn ang="0">
                  <a:pos x="283" y="870"/>
                </a:cxn>
                <a:cxn ang="0">
                  <a:pos x="337" y="1116"/>
                </a:cxn>
                <a:cxn ang="0">
                  <a:pos x="384" y="1382"/>
                </a:cxn>
                <a:cxn ang="0">
                  <a:pos x="430" y="1666"/>
                </a:cxn>
                <a:cxn ang="0">
                  <a:pos x="481" y="2035"/>
                </a:cxn>
                <a:cxn ang="0">
                  <a:pos x="1" y="2036"/>
                </a:cxn>
              </a:cxnLst>
              <a:rect l="0" t="0" r="r" b="b"/>
              <a:pathLst>
                <a:path w="481" h="2036">
                  <a:moveTo>
                    <a:pt x="1" y="2036"/>
                  </a:moveTo>
                  <a:lnTo>
                    <a:pt x="0" y="0"/>
                  </a:lnTo>
                  <a:lnTo>
                    <a:pt x="106" y="283"/>
                  </a:lnTo>
                  <a:lnTo>
                    <a:pt x="183" y="506"/>
                  </a:lnTo>
                  <a:lnTo>
                    <a:pt x="229" y="667"/>
                  </a:lnTo>
                  <a:lnTo>
                    <a:pt x="283" y="870"/>
                  </a:lnTo>
                  <a:lnTo>
                    <a:pt x="337" y="1116"/>
                  </a:lnTo>
                  <a:lnTo>
                    <a:pt x="384" y="1382"/>
                  </a:lnTo>
                  <a:lnTo>
                    <a:pt x="430" y="1666"/>
                  </a:lnTo>
                  <a:lnTo>
                    <a:pt x="481" y="2035"/>
                  </a:lnTo>
                  <a:lnTo>
                    <a:pt x="1" y="2036"/>
                  </a:lnTo>
                  <a:close/>
                </a:path>
              </a:pathLst>
            </a:custGeom>
            <a:pattFill prst="ltDnDiag">
              <a:fgClr>
                <a:srgbClr val="000066"/>
              </a:fgClr>
              <a:bgClr>
                <a:srgbClr val="FFFFFF"/>
              </a:bgClr>
            </a:pattFill>
            <a:ln w="25400">
              <a:solidFill>
                <a:srgbClr val="000066"/>
              </a:solidFill>
              <a:round/>
              <a:headEnd/>
              <a:tailEnd/>
            </a:ln>
            <a:effectLst/>
          </p:spPr>
          <p:txBody>
            <a:bodyPr wrap="none" anchor="ctr"/>
            <a:lstStyle/>
            <a:p>
              <a:endParaRPr lang="en-US"/>
            </a:p>
          </p:txBody>
        </p:sp>
        <p:sp>
          <p:nvSpPr>
            <p:cNvPr id="286733" name="Line 13"/>
            <p:cNvSpPr>
              <a:spLocks noChangeShapeType="1"/>
            </p:cNvSpPr>
            <p:nvPr/>
          </p:nvSpPr>
          <p:spPr bwMode="auto">
            <a:xfrm rot="21600000">
              <a:off x="4004" y="4068"/>
              <a:ext cx="1560" cy="0"/>
            </a:xfrm>
            <a:prstGeom prst="line">
              <a:avLst/>
            </a:prstGeom>
            <a:noFill/>
            <a:ln w="38100">
              <a:solidFill>
                <a:srgbClr val="000066"/>
              </a:solidFill>
              <a:round/>
              <a:headEnd/>
              <a:tailEnd type="triangle" w="med" len="med"/>
            </a:ln>
            <a:effectLst/>
          </p:spPr>
          <p:txBody>
            <a:bodyPr wrap="none" anchor="ctr"/>
            <a:lstStyle/>
            <a:p>
              <a:endParaRPr lang="en-US"/>
            </a:p>
          </p:txBody>
        </p:sp>
        <p:sp>
          <p:nvSpPr>
            <p:cNvPr id="286734" name="Line 14"/>
            <p:cNvSpPr>
              <a:spLocks noChangeShapeType="1"/>
            </p:cNvSpPr>
            <p:nvPr/>
          </p:nvSpPr>
          <p:spPr bwMode="auto">
            <a:xfrm rot="10800000" flipV="1">
              <a:off x="1420" y="4092"/>
              <a:ext cx="1472" cy="0"/>
            </a:xfrm>
            <a:prstGeom prst="line">
              <a:avLst/>
            </a:prstGeom>
            <a:noFill/>
            <a:ln w="38100">
              <a:solidFill>
                <a:srgbClr val="000066"/>
              </a:solidFill>
              <a:round/>
              <a:headEnd/>
              <a:tailEnd type="triangle" w="med" len="med"/>
            </a:ln>
            <a:effectLst/>
          </p:spPr>
          <p:txBody>
            <a:bodyPr wrap="none" anchor="ctr"/>
            <a:lstStyle/>
            <a:p>
              <a:endParaRPr lang="en-US"/>
            </a:p>
          </p:txBody>
        </p:sp>
        <p:sp>
          <p:nvSpPr>
            <p:cNvPr id="286735" name="Text Box 15"/>
            <p:cNvSpPr txBox="1">
              <a:spLocks noChangeArrowheads="1"/>
            </p:cNvSpPr>
            <p:nvPr/>
          </p:nvSpPr>
          <p:spPr bwMode="auto">
            <a:xfrm rot="16200000">
              <a:off x="353" y="2228"/>
              <a:ext cx="1583" cy="212"/>
            </a:xfrm>
            <a:prstGeom prst="rect">
              <a:avLst/>
            </a:prstGeom>
            <a:noFill/>
            <a:ln w="9525">
              <a:noFill/>
              <a:miter lim="800000"/>
              <a:headEnd/>
              <a:tailEnd/>
            </a:ln>
            <a:effectLst/>
          </p:spPr>
          <p:txBody>
            <a:bodyPr>
              <a:spAutoFit/>
            </a:bodyPr>
            <a:lstStyle/>
            <a:p>
              <a:pPr algn="ctr" eaLnBrk="0" hangingPunct="0"/>
              <a:r>
                <a:rPr lang="en-US" sz="1600">
                  <a:solidFill>
                    <a:srgbClr val="000066"/>
                  </a:solidFill>
                  <a:latin typeface="Tahoma" pitchFamily="34" charset="0"/>
                </a:rPr>
                <a:t>Number of Buildings</a:t>
              </a:r>
            </a:p>
          </p:txBody>
        </p:sp>
        <p:sp>
          <p:nvSpPr>
            <p:cNvPr id="286736" name="Rectangle 16"/>
            <p:cNvSpPr>
              <a:spLocks noChangeArrowheads="1"/>
            </p:cNvSpPr>
            <p:nvPr/>
          </p:nvSpPr>
          <p:spPr bwMode="auto">
            <a:xfrm>
              <a:off x="3368" y="3487"/>
              <a:ext cx="180" cy="180"/>
            </a:xfrm>
            <a:prstGeom prst="rect">
              <a:avLst/>
            </a:prstGeom>
            <a:solidFill>
              <a:srgbClr val="FFFFFF"/>
            </a:solidFill>
            <a:ln w="25400">
              <a:solidFill>
                <a:srgbClr val="000066"/>
              </a:solidFill>
              <a:miter lim="800000"/>
              <a:headEnd/>
              <a:tailEnd/>
            </a:ln>
            <a:effectLst/>
          </p:spPr>
          <p:txBody>
            <a:bodyPr wrap="none" anchor="ctr"/>
            <a:lstStyle/>
            <a:p>
              <a:pPr algn="ctr" eaLnBrk="0" hangingPunct="0"/>
              <a:r>
                <a:rPr lang="en-US" sz="1400">
                  <a:solidFill>
                    <a:srgbClr val="000066"/>
                  </a:solidFill>
                  <a:latin typeface="Tahoma" pitchFamily="34" charset="0"/>
                </a:rPr>
                <a:t>25</a:t>
              </a:r>
              <a:endParaRPr lang="en-US" sz="1400"/>
            </a:p>
          </p:txBody>
        </p:sp>
        <p:sp>
          <p:nvSpPr>
            <p:cNvPr id="286737" name="Rectangle 17"/>
            <p:cNvSpPr>
              <a:spLocks noChangeArrowheads="1"/>
            </p:cNvSpPr>
            <p:nvPr/>
          </p:nvSpPr>
          <p:spPr bwMode="auto">
            <a:xfrm>
              <a:off x="2562" y="3490"/>
              <a:ext cx="180" cy="180"/>
            </a:xfrm>
            <a:prstGeom prst="rect">
              <a:avLst/>
            </a:prstGeom>
            <a:solidFill>
              <a:srgbClr val="FFFFFF"/>
            </a:solidFill>
            <a:ln w="25400">
              <a:solidFill>
                <a:srgbClr val="000066"/>
              </a:solidFill>
              <a:miter lim="800000"/>
              <a:headEnd/>
              <a:tailEnd/>
            </a:ln>
            <a:effectLst/>
          </p:spPr>
          <p:txBody>
            <a:bodyPr wrap="none" anchor="ctr"/>
            <a:lstStyle/>
            <a:p>
              <a:pPr algn="ctr" eaLnBrk="0" hangingPunct="0"/>
              <a:r>
                <a:rPr lang="en-US" sz="1400">
                  <a:solidFill>
                    <a:srgbClr val="000066"/>
                  </a:solidFill>
                  <a:latin typeface="Tahoma" pitchFamily="34" charset="0"/>
                </a:rPr>
                <a:t>50</a:t>
              </a:r>
              <a:endParaRPr lang="en-US" sz="2000"/>
            </a:p>
          </p:txBody>
        </p:sp>
        <p:sp>
          <p:nvSpPr>
            <p:cNvPr id="286738" name="Rectangle 18"/>
            <p:cNvSpPr>
              <a:spLocks noChangeArrowheads="1"/>
            </p:cNvSpPr>
            <p:nvPr/>
          </p:nvSpPr>
          <p:spPr bwMode="auto">
            <a:xfrm>
              <a:off x="1888" y="3491"/>
              <a:ext cx="180" cy="180"/>
            </a:xfrm>
            <a:prstGeom prst="rect">
              <a:avLst/>
            </a:prstGeom>
            <a:solidFill>
              <a:srgbClr val="FFFFFF"/>
            </a:solidFill>
            <a:ln w="25400">
              <a:solidFill>
                <a:srgbClr val="000066"/>
              </a:solidFill>
              <a:miter lim="800000"/>
              <a:headEnd/>
              <a:tailEnd/>
            </a:ln>
            <a:effectLst/>
          </p:spPr>
          <p:txBody>
            <a:bodyPr wrap="none" anchor="ctr"/>
            <a:lstStyle/>
            <a:p>
              <a:pPr algn="ctr" eaLnBrk="0" hangingPunct="0"/>
              <a:r>
                <a:rPr lang="en-US" sz="1400">
                  <a:solidFill>
                    <a:srgbClr val="000066"/>
                  </a:solidFill>
                  <a:latin typeface="Tahoma" pitchFamily="34" charset="0"/>
                </a:rPr>
                <a:t>75</a:t>
              </a:r>
              <a:endParaRPr lang="en-US" sz="2000"/>
            </a:p>
          </p:txBody>
        </p:sp>
        <p:sp>
          <p:nvSpPr>
            <p:cNvPr id="286739" name="Rectangle 19"/>
            <p:cNvSpPr>
              <a:spLocks noChangeArrowheads="1"/>
            </p:cNvSpPr>
            <p:nvPr/>
          </p:nvSpPr>
          <p:spPr bwMode="auto">
            <a:xfrm>
              <a:off x="1366" y="3492"/>
              <a:ext cx="219" cy="180"/>
            </a:xfrm>
            <a:prstGeom prst="rect">
              <a:avLst/>
            </a:prstGeom>
            <a:solidFill>
              <a:srgbClr val="FFFFFF"/>
            </a:solidFill>
            <a:ln w="25400">
              <a:solidFill>
                <a:srgbClr val="000066"/>
              </a:solidFill>
              <a:miter lim="800000"/>
              <a:headEnd/>
              <a:tailEnd/>
            </a:ln>
            <a:effectLst/>
          </p:spPr>
          <p:txBody>
            <a:bodyPr wrap="none" anchor="ctr"/>
            <a:lstStyle/>
            <a:p>
              <a:pPr algn="ctr" eaLnBrk="0" hangingPunct="0"/>
              <a:r>
                <a:rPr lang="en-US" sz="1400">
                  <a:solidFill>
                    <a:srgbClr val="000066"/>
                  </a:solidFill>
                  <a:latin typeface="Tahoma" pitchFamily="34" charset="0"/>
                </a:rPr>
                <a:t>100</a:t>
              </a:r>
              <a:endParaRPr lang="en-US" sz="1400"/>
            </a:p>
          </p:txBody>
        </p:sp>
        <p:sp>
          <p:nvSpPr>
            <p:cNvPr id="286740" name="Line 20"/>
            <p:cNvSpPr>
              <a:spLocks noChangeShapeType="1"/>
            </p:cNvSpPr>
            <p:nvPr/>
          </p:nvSpPr>
          <p:spPr bwMode="auto">
            <a:xfrm flipV="1">
              <a:off x="2664" y="1368"/>
              <a:ext cx="0" cy="2080"/>
            </a:xfrm>
            <a:prstGeom prst="line">
              <a:avLst/>
            </a:prstGeom>
            <a:noFill/>
            <a:ln w="12700">
              <a:solidFill>
                <a:srgbClr val="000066"/>
              </a:solidFill>
              <a:prstDash val="sysDot"/>
              <a:round/>
              <a:headEnd/>
              <a:tailEnd/>
            </a:ln>
            <a:effectLst/>
          </p:spPr>
          <p:txBody>
            <a:bodyPr wrap="none" anchor="ctr">
              <a:spAutoFit/>
            </a:bodyPr>
            <a:lstStyle/>
            <a:p>
              <a:endParaRPr lang="en-US"/>
            </a:p>
          </p:txBody>
        </p:sp>
        <p:sp>
          <p:nvSpPr>
            <p:cNvPr id="286741" name="Text Box 21"/>
            <p:cNvSpPr txBox="1">
              <a:spLocks noChangeArrowheads="1"/>
            </p:cNvSpPr>
            <p:nvPr/>
          </p:nvSpPr>
          <p:spPr bwMode="auto">
            <a:xfrm rot="21600000">
              <a:off x="2649" y="3837"/>
              <a:ext cx="1583" cy="481"/>
            </a:xfrm>
            <a:prstGeom prst="rect">
              <a:avLst/>
            </a:prstGeom>
            <a:noFill/>
            <a:ln w="9525">
              <a:noFill/>
              <a:miter lim="800000"/>
              <a:headEnd/>
              <a:tailEnd/>
            </a:ln>
            <a:effectLst/>
          </p:spPr>
          <p:txBody>
            <a:bodyPr>
              <a:spAutoFit/>
            </a:bodyPr>
            <a:lstStyle/>
            <a:p>
              <a:pPr algn="ctr" eaLnBrk="0" hangingPunct="0"/>
              <a:r>
                <a:rPr lang="en-US" sz="1600">
                  <a:solidFill>
                    <a:srgbClr val="000066"/>
                  </a:solidFill>
                  <a:latin typeface="Tahoma" pitchFamily="34" charset="0"/>
                </a:rPr>
                <a:t>EPA Rating &amp;</a:t>
              </a:r>
            </a:p>
            <a:p>
              <a:pPr algn="ctr" eaLnBrk="0" hangingPunct="0"/>
              <a:r>
                <a:rPr lang="en-US" sz="1600">
                  <a:solidFill>
                    <a:srgbClr val="000066"/>
                  </a:solidFill>
                  <a:latin typeface="Tahoma" pitchFamily="34" charset="0"/>
                </a:rPr>
                <a:t>Energy Intensity</a:t>
              </a:r>
            </a:p>
            <a:p>
              <a:pPr algn="ctr" eaLnBrk="0" hangingPunct="0"/>
              <a:r>
                <a:rPr lang="en-US" sz="1200">
                  <a:solidFill>
                    <a:srgbClr val="000066"/>
                  </a:solidFill>
                  <a:latin typeface="Tahoma" pitchFamily="34" charset="0"/>
                </a:rPr>
                <a:t>(kBtu/ft</a:t>
              </a:r>
              <a:r>
                <a:rPr lang="en-US" sz="1200" baseline="30000">
                  <a:solidFill>
                    <a:srgbClr val="000066"/>
                  </a:solidFill>
                  <a:latin typeface="Tahoma" pitchFamily="34" charset="0"/>
                </a:rPr>
                <a:t>2</a:t>
              </a:r>
              <a:r>
                <a:rPr lang="en-US" sz="1200">
                  <a:solidFill>
                    <a:srgbClr val="000066"/>
                  </a:solidFill>
                  <a:latin typeface="Tahoma" pitchFamily="34" charset="0"/>
                </a:rPr>
                <a:t>-year)</a:t>
              </a:r>
              <a:endParaRPr lang="en-US" sz="1600">
                <a:solidFill>
                  <a:srgbClr val="000066"/>
                </a:solidFill>
                <a:latin typeface="Tahoma" pitchFamily="34" charset="0"/>
              </a:endParaRPr>
            </a:p>
          </p:txBody>
        </p:sp>
        <p:sp>
          <p:nvSpPr>
            <p:cNvPr id="286742" name="Rectangle 22"/>
            <p:cNvSpPr>
              <a:spLocks noChangeArrowheads="1"/>
            </p:cNvSpPr>
            <p:nvPr/>
          </p:nvSpPr>
          <p:spPr bwMode="auto">
            <a:xfrm>
              <a:off x="2480" y="3669"/>
              <a:ext cx="394" cy="192"/>
            </a:xfrm>
            <a:prstGeom prst="rect">
              <a:avLst/>
            </a:prstGeom>
            <a:noFill/>
            <a:ln w="9525">
              <a:noFill/>
              <a:miter lim="800000"/>
              <a:headEnd/>
              <a:tailEnd/>
            </a:ln>
            <a:effectLst/>
          </p:spPr>
          <p:txBody>
            <a:bodyPr wrap="none">
              <a:spAutoFit/>
            </a:bodyPr>
            <a:lstStyle/>
            <a:p>
              <a:pPr eaLnBrk="0" hangingPunct="0"/>
              <a:r>
                <a:rPr lang="en-US" sz="1400">
                  <a:solidFill>
                    <a:srgbClr val="000066"/>
                  </a:solidFill>
                  <a:latin typeface="Tahoma" pitchFamily="34" charset="0"/>
                </a:rPr>
                <a:t>121.1</a:t>
              </a:r>
            </a:p>
          </p:txBody>
        </p:sp>
        <p:sp>
          <p:nvSpPr>
            <p:cNvPr id="286743" name="Rectangle 23"/>
            <p:cNvSpPr>
              <a:spLocks noChangeArrowheads="1"/>
            </p:cNvSpPr>
            <p:nvPr/>
          </p:nvSpPr>
          <p:spPr bwMode="auto">
            <a:xfrm>
              <a:off x="1288" y="3661"/>
              <a:ext cx="333" cy="192"/>
            </a:xfrm>
            <a:prstGeom prst="rect">
              <a:avLst/>
            </a:prstGeom>
            <a:noFill/>
            <a:ln w="9525">
              <a:noFill/>
              <a:miter lim="800000"/>
              <a:headEnd/>
              <a:tailEnd/>
            </a:ln>
            <a:effectLst/>
          </p:spPr>
          <p:txBody>
            <a:bodyPr wrap="none">
              <a:spAutoFit/>
            </a:bodyPr>
            <a:lstStyle/>
            <a:p>
              <a:pPr eaLnBrk="0" hangingPunct="0"/>
              <a:r>
                <a:rPr lang="en-US" sz="1400">
                  <a:solidFill>
                    <a:srgbClr val="000066"/>
                  </a:solidFill>
                  <a:latin typeface="Tahoma" pitchFamily="34" charset="0"/>
                </a:rPr>
                <a:t>29.9</a:t>
              </a:r>
            </a:p>
          </p:txBody>
        </p:sp>
        <p:sp>
          <p:nvSpPr>
            <p:cNvPr id="286744" name="Rectangle 24"/>
            <p:cNvSpPr>
              <a:spLocks noChangeArrowheads="1"/>
            </p:cNvSpPr>
            <p:nvPr/>
          </p:nvSpPr>
          <p:spPr bwMode="auto">
            <a:xfrm>
              <a:off x="3256" y="3661"/>
              <a:ext cx="394" cy="192"/>
            </a:xfrm>
            <a:prstGeom prst="rect">
              <a:avLst/>
            </a:prstGeom>
            <a:noFill/>
            <a:ln w="9525">
              <a:noFill/>
              <a:miter lim="800000"/>
              <a:headEnd/>
              <a:tailEnd/>
            </a:ln>
            <a:effectLst/>
          </p:spPr>
          <p:txBody>
            <a:bodyPr wrap="none">
              <a:spAutoFit/>
            </a:bodyPr>
            <a:lstStyle/>
            <a:p>
              <a:pPr eaLnBrk="0" hangingPunct="0"/>
              <a:r>
                <a:rPr lang="en-US" sz="1400">
                  <a:solidFill>
                    <a:srgbClr val="000066"/>
                  </a:solidFill>
                  <a:latin typeface="Tahoma" pitchFamily="34" charset="0"/>
                </a:rPr>
                <a:t>165.7</a:t>
              </a:r>
            </a:p>
          </p:txBody>
        </p:sp>
        <p:sp>
          <p:nvSpPr>
            <p:cNvPr id="286745" name="Rectangle 25"/>
            <p:cNvSpPr>
              <a:spLocks noChangeArrowheads="1"/>
            </p:cNvSpPr>
            <p:nvPr/>
          </p:nvSpPr>
          <p:spPr bwMode="auto">
            <a:xfrm>
              <a:off x="1808" y="3661"/>
              <a:ext cx="333" cy="192"/>
            </a:xfrm>
            <a:prstGeom prst="rect">
              <a:avLst/>
            </a:prstGeom>
            <a:noFill/>
            <a:ln w="9525">
              <a:noFill/>
              <a:miter lim="800000"/>
              <a:headEnd/>
              <a:tailEnd/>
            </a:ln>
            <a:effectLst/>
          </p:spPr>
          <p:txBody>
            <a:bodyPr wrap="none">
              <a:spAutoFit/>
            </a:bodyPr>
            <a:lstStyle/>
            <a:p>
              <a:pPr eaLnBrk="0" hangingPunct="0"/>
              <a:r>
                <a:rPr lang="en-US" sz="1400">
                  <a:solidFill>
                    <a:srgbClr val="000066"/>
                  </a:solidFill>
                  <a:latin typeface="Tahoma" pitchFamily="34" charset="0"/>
                </a:rPr>
                <a:t>86.0</a:t>
              </a:r>
            </a:p>
          </p:txBody>
        </p:sp>
        <p:sp>
          <p:nvSpPr>
            <p:cNvPr id="286746" name="Rectangle 26"/>
            <p:cNvSpPr>
              <a:spLocks noChangeArrowheads="1"/>
            </p:cNvSpPr>
            <p:nvPr/>
          </p:nvSpPr>
          <p:spPr bwMode="auto">
            <a:xfrm>
              <a:off x="5272" y="3669"/>
              <a:ext cx="394" cy="192"/>
            </a:xfrm>
            <a:prstGeom prst="rect">
              <a:avLst/>
            </a:prstGeom>
            <a:noFill/>
            <a:ln w="9525">
              <a:noFill/>
              <a:miter lim="800000"/>
              <a:headEnd/>
              <a:tailEnd/>
            </a:ln>
            <a:effectLst/>
          </p:spPr>
          <p:txBody>
            <a:bodyPr wrap="none">
              <a:spAutoFit/>
            </a:bodyPr>
            <a:lstStyle/>
            <a:p>
              <a:pPr eaLnBrk="0" hangingPunct="0"/>
              <a:r>
                <a:rPr lang="en-US" sz="1400">
                  <a:solidFill>
                    <a:srgbClr val="000066"/>
                  </a:solidFill>
                  <a:latin typeface="Tahoma" pitchFamily="34" charset="0"/>
                </a:rPr>
                <a:t>339.4</a:t>
              </a:r>
            </a:p>
          </p:txBody>
        </p:sp>
      </p:grpSp>
      <p:sp>
        <p:nvSpPr>
          <p:cNvPr id="286747" name="Text Box 27"/>
          <p:cNvSpPr txBox="1">
            <a:spLocks noChangeArrowheads="1"/>
          </p:cNvSpPr>
          <p:nvPr/>
        </p:nvSpPr>
        <p:spPr bwMode="auto">
          <a:xfrm>
            <a:off x="5122863" y="1708710"/>
            <a:ext cx="3733800" cy="2084388"/>
          </a:xfrm>
          <a:prstGeom prst="rect">
            <a:avLst/>
          </a:prstGeom>
          <a:noFill/>
          <a:ln w="12700">
            <a:solidFill>
              <a:srgbClr val="33CCFF"/>
            </a:solidFill>
            <a:miter lim="800000"/>
            <a:headEnd/>
            <a:tailEnd/>
          </a:ln>
          <a:effectLst/>
        </p:spPr>
        <p:txBody>
          <a:bodyPr>
            <a:spAutoFit/>
          </a:bodyPr>
          <a:lstStyle/>
          <a:p>
            <a:pPr eaLnBrk="0" hangingPunct="0">
              <a:spcBef>
                <a:spcPct val="50000"/>
              </a:spcBef>
              <a:buFontTx/>
              <a:buChar char="•"/>
            </a:pPr>
            <a:r>
              <a:rPr lang="en-US" sz="2000" dirty="0"/>
              <a:t>Normalized EUI for existing office buildings varies widely</a:t>
            </a:r>
            <a:r>
              <a:rPr lang="en-US" sz="2400" dirty="0"/>
              <a:t> </a:t>
            </a:r>
          </a:p>
          <a:p>
            <a:pPr eaLnBrk="0" hangingPunct="0">
              <a:spcBef>
                <a:spcPct val="50000"/>
              </a:spcBef>
              <a:buFontTx/>
              <a:buChar char="•"/>
            </a:pPr>
            <a:r>
              <a:rPr lang="en-US" sz="2400" dirty="0"/>
              <a:t> </a:t>
            </a:r>
            <a:r>
              <a:rPr lang="en-US" sz="2000" dirty="0"/>
              <a:t>30 </a:t>
            </a:r>
            <a:r>
              <a:rPr lang="en-US" sz="2000" dirty="0" err="1"/>
              <a:t>kbtu</a:t>
            </a:r>
            <a:r>
              <a:rPr lang="en-US" sz="2000" dirty="0"/>
              <a:t>/ft2 to 340 </a:t>
            </a:r>
            <a:r>
              <a:rPr lang="en-US" sz="2000" dirty="0" err="1"/>
              <a:t>kBtu</a:t>
            </a:r>
            <a:r>
              <a:rPr lang="en-US" sz="2000" dirty="0"/>
              <a:t>/ft2</a:t>
            </a:r>
          </a:p>
          <a:p>
            <a:pPr eaLnBrk="0" hangingPunct="0">
              <a:spcBef>
                <a:spcPct val="50000"/>
              </a:spcBef>
              <a:buFontTx/>
              <a:buChar char="•"/>
            </a:pPr>
            <a:r>
              <a:rPr lang="en-US" sz="2000" dirty="0"/>
              <a:t>Age and equipment not significant drivers of EUI</a:t>
            </a:r>
            <a:endParaRPr lang="en-US" sz="2400" dirty="0"/>
          </a:p>
        </p:txBody>
      </p:sp>
      <p:sp>
        <p:nvSpPr>
          <p:cNvPr id="29" name="Rectangle 2"/>
          <p:cNvSpPr>
            <a:spLocks noGrp="1" noChangeArrowheads="1"/>
          </p:cNvSpPr>
          <p:nvPr>
            <p:ph type="title"/>
          </p:nvPr>
        </p:nvSpPr>
        <p:spPr>
          <a:xfrm>
            <a:off x="35169" y="337110"/>
            <a:ext cx="9144000" cy="1371600"/>
          </a:xfrm>
          <a:noFill/>
        </p:spPr>
        <p:txBody>
          <a:bodyPr/>
          <a:lstStyle/>
          <a:p>
            <a:pPr marL="520700" indent="-520700" eaLnBrk="1" hangingPunct="1">
              <a:spcAft>
                <a:spcPct val="15000"/>
              </a:spcAft>
            </a:pPr>
            <a:r>
              <a:rPr lang="en-US" dirty="0" smtClean="0"/>
              <a:t>Energy Performance Gap</a:t>
            </a:r>
          </a:p>
        </p:txBody>
      </p:sp>
      <p:pic>
        <p:nvPicPr>
          <p:cNvPr id="30" name="Content Placeholder 5" descr="Button_Orange.png"/>
          <p:cNvPicPr>
            <a:picLocks noChangeAspect="1"/>
          </p:cNvPicPr>
          <p:nvPr/>
        </p:nvPicPr>
        <p:blipFill>
          <a:blip r:embed="rId3" cstate="print"/>
          <a:stretch>
            <a:fillRect/>
          </a:stretch>
        </p:blipFill>
        <p:spPr>
          <a:xfrm>
            <a:off x="185139" y="5791200"/>
            <a:ext cx="957861" cy="877824"/>
          </a:xfrm>
          <a:prstGeom prst="rect">
            <a:avLst/>
          </a:prstGeom>
        </p:spPr>
      </p:pic>
    </p:spTree>
    <p:extLst>
      <p:ext uri="{BB962C8B-B14F-4D97-AF65-F5344CB8AC3E}">
        <p14:creationId xmlns:p14="http://schemas.microsoft.com/office/powerpoint/2010/main" val="42152051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utton_Green.png"/>
          <p:cNvPicPr>
            <a:picLocks noChangeAspect="1"/>
          </p:cNvPicPr>
          <p:nvPr/>
        </p:nvPicPr>
        <p:blipFill>
          <a:blip r:embed="rId4" cstate="print"/>
          <a:stretch>
            <a:fillRect/>
          </a:stretch>
        </p:blipFill>
        <p:spPr>
          <a:xfrm>
            <a:off x="181811" y="5791200"/>
            <a:ext cx="961189" cy="880874"/>
          </a:xfrm>
          <a:prstGeom prst="rect">
            <a:avLst/>
          </a:prstGeom>
        </p:spPr>
      </p:pic>
      <p:pic>
        <p:nvPicPr>
          <p:cNvPr id="5" name="Content Placeholder 5" descr="Button_Orange.png"/>
          <p:cNvPicPr>
            <a:picLocks noChangeAspect="1"/>
          </p:cNvPicPr>
          <p:nvPr/>
        </p:nvPicPr>
        <p:blipFill>
          <a:blip r:embed="rId5" cstate="print"/>
          <a:stretch>
            <a:fillRect/>
          </a:stretch>
        </p:blipFill>
        <p:spPr>
          <a:xfrm>
            <a:off x="185139" y="5791200"/>
            <a:ext cx="957861" cy="877824"/>
          </a:xfrm>
          <a:prstGeom prst="rect">
            <a:avLst/>
          </a:prstGeom>
        </p:spPr>
      </p:pic>
      <p:sp>
        <p:nvSpPr>
          <p:cNvPr id="6" name="Rectangle 5"/>
          <p:cNvSpPr/>
          <p:nvPr/>
        </p:nvSpPr>
        <p:spPr>
          <a:xfrm>
            <a:off x="3848100" y="1543868"/>
            <a:ext cx="1447800" cy="3770263"/>
          </a:xfrm>
          <a:prstGeom prst="rect">
            <a:avLst/>
          </a:prstGeom>
          <a:noFill/>
        </p:spPr>
        <p:txBody>
          <a:bodyPr wrap="square" lIns="91440" tIns="45720" rIns="91440" bIns="4572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39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t>
            </a:r>
            <a:endParaRPr lang="en-US" sz="239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88082466"/>
      </p:ext>
    </p:extLst>
  </p:cSld>
  <p:clrMapOvr>
    <a:masterClrMapping/>
  </p:clrMapOvr>
  <mc:AlternateContent xmlns:mc="http://schemas.openxmlformats.org/markup-compatibility/2006" xmlns:p14="http://schemas.microsoft.com/office/powerpoint/2010/main">
    <mc:Choice Requires="p14">
      <p:transition spd="slow" advTm="1000">
        <p14:flash/>
        <p:sndAc>
          <p:stSnd>
            <p:snd r:embed="rId3" name="cashreg.wav"/>
          </p:stSnd>
        </p:sndAc>
      </p:transition>
    </mc:Choice>
    <mc:Fallback xmlns="">
      <p:transition spd="slow" advTm="1000">
        <p:fade/>
        <p:sndAc>
          <p:stSnd>
            <p:snd r:embed="rId6" name="cashreg.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977900" y="382588"/>
            <a:ext cx="7799388" cy="6475412"/>
            <a:chOff x="1039" y="317"/>
            <a:chExt cx="4913" cy="4079"/>
          </a:xfrm>
        </p:grpSpPr>
        <p:sp>
          <p:nvSpPr>
            <p:cNvPr id="286723" name="Text Box 3"/>
            <p:cNvSpPr txBox="1">
              <a:spLocks noChangeArrowheads="1"/>
            </p:cNvSpPr>
            <p:nvPr/>
          </p:nvSpPr>
          <p:spPr bwMode="auto">
            <a:xfrm>
              <a:off x="2920" y="888"/>
              <a:ext cx="3032" cy="757"/>
            </a:xfrm>
            <a:prstGeom prst="rect">
              <a:avLst/>
            </a:prstGeom>
            <a:noFill/>
            <a:ln w="25400">
              <a:noFill/>
              <a:miter lim="800000"/>
              <a:headEnd/>
              <a:tailEnd/>
            </a:ln>
            <a:effectLst/>
          </p:spPr>
          <p:txBody>
            <a:bodyPr anchor="ctr"/>
            <a:lstStyle/>
            <a:p>
              <a:pPr eaLnBrk="0" hangingPunct="0"/>
              <a:endParaRPr lang="en-US">
                <a:solidFill>
                  <a:srgbClr val="000066"/>
                </a:solidFill>
                <a:latin typeface="Tahoma" pitchFamily="34" charset="0"/>
              </a:endParaRPr>
            </a:p>
          </p:txBody>
        </p:sp>
        <p:sp>
          <p:nvSpPr>
            <p:cNvPr id="286724" name="Text Box 4"/>
            <p:cNvSpPr txBox="1">
              <a:spLocks noChangeArrowheads="1"/>
            </p:cNvSpPr>
            <p:nvPr/>
          </p:nvSpPr>
          <p:spPr bwMode="auto">
            <a:xfrm>
              <a:off x="2871" y="317"/>
              <a:ext cx="116" cy="404"/>
            </a:xfrm>
            <a:prstGeom prst="rect">
              <a:avLst/>
            </a:prstGeom>
            <a:noFill/>
            <a:ln w="25400">
              <a:noFill/>
              <a:miter lim="800000"/>
              <a:headEnd/>
              <a:tailEnd/>
            </a:ln>
            <a:effectLst/>
          </p:spPr>
          <p:txBody>
            <a:bodyPr wrap="none" anchor="ctr">
              <a:spAutoFit/>
            </a:bodyPr>
            <a:lstStyle/>
            <a:p>
              <a:pPr algn="ctr" eaLnBrk="0" hangingPunct="0"/>
              <a:endParaRPr lang="en-US" sz="3600">
                <a:solidFill>
                  <a:schemeClr val="bg1"/>
                </a:solidFill>
                <a:latin typeface="Univers Condensed" charset="0"/>
              </a:endParaRPr>
            </a:p>
          </p:txBody>
        </p:sp>
        <p:sp>
          <p:nvSpPr>
            <p:cNvPr id="286725" name="Rectangle 5"/>
            <p:cNvSpPr>
              <a:spLocks noChangeArrowheads="1"/>
            </p:cNvSpPr>
            <p:nvPr/>
          </p:nvSpPr>
          <p:spPr bwMode="auto">
            <a:xfrm>
              <a:off x="5376" y="3494"/>
              <a:ext cx="180" cy="180"/>
            </a:xfrm>
            <a:prstGeom prst="rect">
              <a:avLst/>
            </a:prstGeom>
            <a:solidFill>
              <a:srgbClr val="FFFFFF"/>
            </a:solidFill>
            <a:ln w="25400">
              <a:solidFill>
                <a:srgbClr val="000066"/>
              </a:solidFill>
              <a:miter lim="800000"/>
              <a:headEnd/>
              <a:tailEnd/>
            </a:ln>
            <a:effectLst/>
          </p:spPr>
          <p:txBody>
            <a:bodyPr wrap="none" anchor="ctr"/>
            <a:lstStyle/>
            <a:p>
              <a:pPr algn="ctr" eaLnBrk="0" hangingPunct="0"/>
              <a:r>
                <a:rPr lang="en-US" sz="1400">
                  <a:solidFill>
                    <a:srgbClr val="000066"/>
                  </a:solidFill>
                  <a:latin typeface="Tahoma" pitchFamily="34" charset="0"/>
                </a:rPr>
                <a:t>1</a:t>
              </a:r>
              <a:endParaRPr lang="en-US" sz="2000"/>
            </a:p>
          </p:txBody>
        </p:sp>
        <p:sp>
          <p:nvSpPr>
            <p:cNvPr id="286726" name="Line 6"/>
            <p:cNvSpPr>
              <a:spLocks noChangeShapeType="1"/>
            </p:cNvSpPr>
            <p:nvPr/>
          </p:nvSpPr>
          <p:spPr bwMode="auto">
            <a:xfrm rot="16200000">
              <a:off x="956" y="1460"/>
              <a:ext cx="408" cy="0"/>
            </a:xfrm>
            <a:prstGeom prst="line">
              <a:avLst/>
            </a:prstGeom>
            <a:noFill/>
            <a:ln w="38100">
              <a:solidFill>
                <a:srgbClr val="000066"/>
              </a:solidFill>
              <a:round/>
              <a:headEnd/>
              <a:tailEnd type="triangle" w="med" len="med"/>
            </a:ln>
            <a:effectLst/>
          </p:spPr>
          <p:txBody>
            <a:bodyPr wrap="none" anchor="ctr"/>
            <a:lstStyle/>
            <a:p>
              <a:endParaRPr lang="en-US"/>
            </a:p>
          </p:txBody>
        </p:sp>
        <p:sp>
          <p:nvSpPr>
            <p:cNvPr id="286727" name="Line 7"/>
            <p:cNvSpPr>
              <a:spLocks noChangeShapeType="1"/>
            </p:cNvSpPr>
            <p:nvPr/>
          </p:nvSpPr>
          <p:spPr bwMode="auto">
            <a:xfrm rot="5400000" flipV="1">
              <a:off x="932" y="3188"/>
              <a:ext cx="456" cy="0"/>
            </a:xfrm>
            <a:prstGeom prst="line">
              <a:avLst/>
            </a:prstGeom>
            <a:noFill/>
            <a:ln w="38100">
              <a:solidFill>
                <a:srgbClr val="000066"/>
              </a:solidFill>
              <a:round/>
              <a:headEnd/>
              <a:tailEnd type="triangle" w="med" len="med"/>
            </a:ln>
            <a:effectLst/>
          </p:spPr>
          <p:txBody>
            <a:bodyPr wrap="none" anchor="ctr"/>
            <a:lstStyle/>
            <a:p>
              <a:endParaRPr lang="en-US"/>
            </a:p>
          </p:txBody>
        </p:sp>
        <p:sp>
          <p:nvSpPr>
            <p:cNvPr id="286728" name="Text Box 8"/>
            <p:cNvSpPr txBox="1">
              <a:spLocks noChangeArrowheads="1"/>
            </p:cNvSpPr>
            <p:nvPr/>
          </p:nvSpPr>
          <p:spPr bwMode="auto">
            <a:xfrm>
              <a:off x="4256" y="4152"/>
              <a:ext cx="1344" cy="212"/>
            </a:xfrm>
            <a:prstGeom prst="rect">
              <a:avLst/>
            </a:prstGeom>
            <a:noFill/>
            <a:ln w="9525">
              <a:noFill/>
              <a:miter lim="800000"/>
              <a:headEnd/>
              <a:tailEnd/>
            </a:ln>
            <a:effectLst/>
          </p:spPr>
          <p:txBody>
            <a:bodyPr>
              <a:spAutoFit/>
            </a:bodyPr>
            <a:lstStyle/>
            <a:p>
              <a:pPr algn="r" eaLnBrk="0" hangingPunct="0"/>
              <a:r>
                <a:rPr lang="en-US" sz="1600">
                  <a:solidFill>
                    <a:srgbClr val="000066"/>
                  </a:solidFill>
                  <a:latin typeface="Tahoma" pitchFamily="34" charset="0"/>
                </a:rPr>
                <a:t>Worst Performers</a:t>
              </a:r>
            </a:p>
          </p:txBody>
        </p:sp>
        <p:sp>
          <p:nvSpPr>
            <p:cNvPr id="286729" name="Text Box 9"/>
            <p:cNvSpPr txBox="1">
              <a:spLocks noChangeArrowheads="1"/>
            </p:cNvSpPr>
            <p:nvPr/>
          </p:nvSpPr>
          <p:spPr bwMode="auto">
            <a:xfrm>
              <a:off x="1392" y="4184"/>
              <a:ext cx="1488" cy="212"/>
            </a:xfrm>
            <a:prstGeom prst="rect">
              <a:avLst/>
            </a:prstGeom>
            <a:noFill/>
            <a:ln w="9525">
              <a:noFill/>
              <a:miter lim="800000"/>
              <a:headEnd/>
              <a:tailEnd/>
            </a:ln>
            <a:effectLst/>
          </p:spPr>
          <p:txBody>
            <a:bodyPr>
              <a:spAutoFit/>
            </a:bodyPr>
            <a:lstStyle/>
            <a:p>
              <a:pPr eaLnBrk="0" hangingPunct="0"/>
              <a:r>
                <a:rPr lang="en-US" sz="1600">
                  <a:solidFill>
                    <a:srgbClr val="000066"/>
                  </a:solidFill>
                  <a:latin typeface="Tahoma" pitchFamily="34" charset="0"/>
                </a:rPr>
                <a:t>Best Performers </a:t>
              </a:r>
            </a:p>
          </p:txBody>
        </p:sp>
        <p:sp>
          <p:nvSpPr>
            <p:cNvPr id="286730" name="Freeform 10" descr="Light upward diagonal"/>
            <p:cNvSpPr>
              <a:spLocks/>
            </p:cNvSpPr>
            <p:nvPr/>
          </p:nvSpPr>
          <p:spPr bwMode="auto">
            <a:xfrm rot="10800000" flipH="1" flipV="1">
              <a:off x="3411" y="2255"/>
              <a:ext cx="2128" cy="1200"/>
            </a:xfrm>
            <a:custGeom>
              <a:avLst/>
              <a:gdLst/>
              <a:ahLst/>
              <a:cxnLst>
                <a:cxn ang="0">
                  <a:pos x="0" y="1316"/>
                </a:cxn>
                <a:cxn ang="0">
                  <a:pos x="0" y="0"/>
                </a:cxn>
                <a:cxn ang="0">
                  <a:pos x="100" y="146"/>
                </a:cxn>
                <a:cxn ang="0">
                  <a:pos x="240" y="309"/>
                </a:cxn>
                <a:cxn ang="0">
                  <a:pos x="352" y="443"/>
                </a:cxn>
                <a:cxn ang="0">
                  <a:pos x="452" y="540"/>
                </a:cxn>
                <a:cxn ang="0">
                  <a:pos x="536" y="631"/>
                </a:cxn>
                <a:cxn ang="0">
                  <a:pos x="768" y="807"/>
                </a:cxn>
                <a:cxn ang="0">
                  <a:pos x="1044" y="976"/>
                </a:cxn>
                <a:cxn ang="0">
                  <a:pos x="1296" y="1086"/>
                </a:cxn>
                <a:cxn ang="0">
                  <a:pos x="1421" y="1124"/>
                </a:cxn>
                <a:cxn ang="0">
                  <a:pos x="1598" y="1178"/>
                </a:cxn>
                <a:cxn ang="0">
                  <a:pos x="1744" y="1209"/>
                </a:cxn>
                <a:cxn ang="0">
                  <a:pos x="1920" y="1237"/>
                </a:cxn>
                <a:cxn ang="0">
                  <a:pos x="2114" y="1263"/>
                </a:cxn>
                <a:cxn ang="0">
                  <a:pos x="2252" y="1278"/>
                </a:cxn>
                <a:cxn ang="0">
                  <a:pos x="2256" y="1316"/>
                </a:cxn>
                <a:cxn ang="0">
                  <a:pos x="0" y="1316"/>
                </a:cxn>
              </a:cxnLst>
              <a:rect l="0" t="0" r="r" b="b"/>
              <a:pathLst>
                <a:path w="2256" h="1316">
                  <a:moveTo>
                    <a:pt x="0" y="1316"/>
                  </a:moveTo>
                  <a:lnTo>
                    <a:pt x="0" y="0"/>
                  </a:lnTo>
                  <a:lnTo>
                    <a:pt x="100" y="146"/>
                  </a:lnTo>
                  <a:lnTo>
                    <a:pt x="240" y="309"/>
                  </a:lnTo>
                  <a:lnTo>
                    <a:pt x="352" y="443"/>
                  </a:lnTo>
                  <a:lnTo>
                    <a:pt x="452" y="540"/>
                  </a:lnTo>
                  <a:lnTo>
                    <a:pt x="536" y="631"/>
                  </a:lnTo>
                  <a:lnTo>
                    <a:pt x="768" y="807"/>
                  </a:lnTo>
                  <a:lnTo>
                    <a:pt x="1044" y="976"/>
                  </a:lnTo>
                  <a:lnTo>
                    <a:pt x="1296" y="1086"/>
                  </a:lnTo>
                  <a:lnTo>
                    <a:pt x="1421" y="1124"/>
                  </a:lnTo>
                  <a:lnTo>
                    <a:pt x="1598" y="1178"/>
                  </a:lnTo>
                  <a:lnTo>
                    <a:pt x="1744" y="1209"/>
                  </a:lnTo>
                  <a:lnTo>
                    <a:pt x="1920" y="1237"/>
                  </a:lnTo>
                  <a:lnTo>
                    <a:pt x="2114" y="1263"/>
                  </a:lnTo>
                  <a:lnTo>
                    <a:pt x="2252" y="1278"/>
                  </a:lnTo>
                  <a:lnTo>
                    <a:pt x="2256" y="1316"/>
                  </a:lnTo>
                  <a:lnTo>
                    <a:pt x="0" y="1316"/>
                  </a:lnTo>
                  <a:close/>
                </a:path>
              </a:pathLst>
            </a:custGeom>
            <a:pattFill prst="ltUpDiag">
              <a:fgClr>
                <a:srgbClr val="000066"/>
              </a:fgClr>
              <a:bgClr>
                <a:srgbClr val="FFFFFF"/>
              </a:bgClr>
            </a:pattFill>
            <a:ln w="25400">
              <a:solidFill>
                <a:srgbClr val="000066"/>
              </a:solidFill>
              <a:round/>
              <a:headEnd/>
              <a:tailEnd/>
            </a:ln>
            <a:effectLst/>
          </p:spPr>
          <p:txBody>
            <a:bodyPr wrap="none" anchor="ctr"/>
            <a:lstStyle/>
            <a:p>
              <a:endParaRPr lang="en-US"/>
            </a:p>
          </p:txBody>
        </p:sp>
        <p:sp>
          <p:nvSpPr>
            <p:cNvPr id="286731" name="Freeform 11"/>
            <p:cNvSpPr>
              <a:spLocks/>
            </p:cNvSpPr>
            <p:nvPr/>
          </p:nvSpPr>
          <p:spPr bwMode="auto">
            <a:xfrm flipH="1">
              <a:off x="1977" y="1195"/>
              <a:ext cx="1431" cy="2260"/>
            </a:xfrm>
            <a:custGeom>
              <a:avLst/>
              <a:gdLst/>
              <a:ahLst/>
              <a:cxnLst>
                <a:cxn ang="0">
                  <a:pos x="1303" y="2260"/>
                </a:cxn>
                <a:cxn ang="0">
                  <a:pos x="1303" y="370"/>
                </a:cxn>
                <a:cxn ang="0">
                  <a:pos x="1253" y="280"/>
                </a:cxn>
                <a:cxn ang="0">
                  <a:pos x="1212" y="220"/>
                </a:cxn>
                <a:cxn ang="0">
                  <a:pos x="1168" y="157"/>
                </a:cxn>
                <a:cxn ang="0">
                  <a:pos x="1128" y="104"/>
                </a:cxn>
                <a:cxn ang="0">
                  <a:pos x="1081" y="55"/>
                </a:cxn>
                <a:cxn ang="0">
                  <a:pos x="1039" y="23"/>
                </a:cxn>
                <a:cxn ang="0">
                  <a:pos x="1003" y="7"/>
                </a:cxn>
                <a:cxn ang="0">
                  <a:pos x="976" y="1"/>
                </a:cxn>
                <a:cxn ang="0">
                  <a:pos x="921" y="0"/>
                </a:cxn>
                <a:cxn ang="0">
                  <a:pos x="877" y="12"/>
                </a:cxn>
                <a:cxn ang="0">
                  <a:pos x="821" y="32"/>
                </a:cxn>
                <a:cxn ang="0">
                  <a:pos x="773" y="68"/>
                </a:cxn>
                <a:cxn ang="0">
                  <a:pos x="703" y="136"/>
                </a:cxn>
                <a:cxn ang="0">
                  <a:pos x="593" y="260"/>
                </a:cxn>
                <a:cxn ang="0">
                  <a:pos x="465" y="418"/>
                </a:cxn>
                <a:cxn ang="0">
                  <a:pos x="337" y="600"/>
                </a:cxn>
                <a:cxn ang="0">
                  <a:pos x="221" y="760"/>
                </a:cxn>
                <a:cxn ang="0">
                  <a:pos x="88" y="941"/>
                </a:cxn>
                <a:cxn ang="0">
                  <a:pos x="0" y="1061"/>
                </a:cxn>
                <a:cxn ang="0">
                  <a:pos x="1" y="2260"/>
                </a:cxn>
                <a:cxn ang="0">
                  <a:pos x="1303" y="2260"/>
                </a:cxn>
              </a:cxnLst>
              <a:rect l="0" t="0" r="r" b="b"/>
              <a:pathLst>
                <a:path w="1303" h="2260">
                  <a:moveTo>
                    <a:pt x="1303" y="2260"/>
                  </a:moveTo>
                  <a:lnTo>
                    <a:pt x="1303" y="370"/>
                  </a:lnTo>
                  <a:lnTo>
                    <a:pt x="1253" y="280"/>
                  </a:lnTo>
                  <a:lnTo>
                    <a:pt x="1212" y="220"/>
                  </a:lnTo>
                  <a:lnTo>
                    <a:pt x="1168" y="157"/>
                  </a:lnTo>
                  <a:lnTo>
                    <a:pt x="1128" y="104"/>
                  </a:lnTo>
                  <a:lnTo>
                    <a:pt x="1081" y="55"/>
                  </a:lnTo>
                  <a:lnTo>
                    <a:pt x="1039" y="23"/>
                  </a:lnTo>
                  <a:lnTo>
                    <a:pt x="1003" y="7"/>
                  </a:lnTo>
                  <a:lnTo>
                    <a:pt x="976" y="1"/>
                  </a:lnTo>
                  <a:lnTo>
                    <a:pt x="921" y="0"/>
                  </a:lnTo>
                  <a:lnTo>
                    <a:pt x="877" y="12"/>
                  </a:lnTo>
                  <a:lnTo>
                    <a:pt x="821" y="32"/>
                  </a:lnTo>
                  <a:lnTo>
                    <a:pt x="773" y="68"/>
                  </a:lnTo>
                  <a:lnTo>
                    <a:pt x="703" y="136"/>
                  </a:lnTo>
                  <a:lnTo>
                    <a:pt x="593" y="260"/>
                  </a:lnTo>
                  <a:lnTo>
                    <a:pt x="465" y="418"/>
                  </a:lnTo>
                  <a:lnTo>
                    <a:pt x="337" y="600"/>
                  </a:lnTo>
                  <a:lnTo>
                    <a:pt x="221" y="760"/>
                  </a:lnTo>
                  <a:lnTo>
                    <a:pt x="88" y="941"/>
                  </a:lnTo>
                  <a:lnTo>
                    <a:pt x="0" y="1061"/>
                  </a:lnTo>
                  <a:lnTo>
                    <a:pt x="1" y="2260"/>
                  </a:lnTo>
                  <a:lnTo>
                    <a:pt x="1303" y="2260"/>
                  </a:lnTo>
                  <a:close/>
                </a:path>
              </a:pathLst>
            </a:custGeom>
            <a:noFill/>
            <a:ln w="25400">
              <a:solidFill>
                <a:srgbClr val="000066"/>
              </a:solidFill>
              <a:round/>
              <a:headEnd/>
              <a:tailEnd/>
            </a:ln>
            <a:effectLst/>
          </p:spPr>
          <p:txBody>
            <a:bodyPr wrap="none" anchor="ctr"/>
            <a:lstStyle/>
            <a:p>
              <a:endParaRPr lang="en-US"/>
            </a:p>
          </p:txBody>
        </p:sp>
        <p:sp>
          <p:nvSpPr>
            <p:cNvPr id="286732" name="Freeform 12" descr="Light downward diagonal"/>
            <p:cNvSpPr>
              <a:spLocks/>
            </p:cNvSpPr>
            <p:nvPr/>
          </p:nvSpPr>
          <p:spPr bwMode="auto">
            <a:xfrm flipH="1">
              <a:off x="1399" y="1561"/>
              <a:ext cx="576" cy="1894"/>
            </a:xfrm>
            <a:custGeom>
              <a:avLst/>
              <a:gdLst/>
              <a:ahLst/>
              <a:cxnLst>
                <a:cxn ang="0">
                  <a:pos x="1" y="2036"/>
                </a:cxn>
                <a:cxn ang="0">
                  <a:pos x="0" y="0"/>
                </a:cxn>
                <a:cxn ang="0">
                  <a:pos x="106" y="283"/>
                </a:cxn>
                <a:cxn ang="0">
                  <a:pos x="183" y="506"/>
                </a:cxn>
                <a:cxn ang="0">
                  <a:pos x="229" y="667"/>
                </a:cxn>
                <a:cxn ang="0">
                  <a:pos x="283" y="870"/>
                </a:cxn>
                <a:cxn ang="0">
                  <a:pos x="337" y="1116"/>
                </a:cxn>
                <a:cxn ang="0">
                  <a:pos x="384" y="1382"/>
                </a:cxn>
                <a:cxn ang="0">
                  <a:pos x="430" y="1666"/>
                </a:cxn>
                <a:cxn ang="0">
                  <a:pos x="481" y="2035"/>
                </a:cxn>
                <a:cxn ang="0">
                  <a:pos x="1" y="2036"/>
                </a:cxn>
              </a:cxnLst>
              <a:rect l="0" t="0" r="r" b="b"/>
              <a:pathLst>
                <a:path w="481" h="2036">
                  <a:moveTo>
                    <a:pt x="1" y="2036"/>
                  </a:moveTo>
                  <a:lnTo>
                    <a:pt x="0" y="0"/>
                  </a:lnTo>
                  <a:lnTo>
                    <a:pt x="106" y="283"/>
                  </a:lnTo>
                  <a:lnTo>
                    <a:pt x="183" y="506"/>
                  </a:lnTo>
                  <a:lnTo>
                    <a:pt x="229" y="667"/>
                  </a:lnTo>
                  <a:lnTo>
                    <a:pt x="283" y="870"/>
                  </a:lnTo>
                  <a:lnTo>
                    <a:pt x="337" y="1116"/>
                  </a:lnTo>
                  <a:lnTo>
                    <a:pt x="384" y="1382"/>
                  </a:lnTo>
                  <a:lnTo>
                    <a:pt x="430" y="1666"/>
                  </a:lnTo>
                  <a:lnTo>
                    <a:pt x="481" y="2035"/>
                  </a:lnTo>
                  <a:lnTo>
                    <a:pt x="1" y="2036"/>
                  </a:lnTo>
                  <a:close/>
                </a:path>
              </a:pathLst>
            </a:custGeom>
            <a:pattFill prst="ltDnDiag">
              <a:fgClr>
                <a:srgbClr val="000066"/>
              </a:fgClr>
              <a:bgClr>
                <a:srgbClr val="FFFFFF"/>
              </a:bgClr>
            </a:pattFill>
            <a:ln w="25400">
              <a:solidFill>
                <a:srgbClr val="000066"/>
              </a:solidFill>
              <a:round/>
              <a:headEnd/>
              <a:tailEnd/>
            </a:ln>
            <a:effectLst/>
          </p:spPr>
          <p:txBody>
            <a:bodyPr wrap="none" anchor="ctr"/>
            <a:lstStyle/>
            <a:p>
              <a:endParaRPr lang="en-US"/>
            </a:p>
          </p:txBody>
        </p:sp>
        <p:sp>
          <p:nvSpPr>
            <p:cNvPr id="286733" name="Line 13"/>
            <p:cNvSpPr>
              <a:spLocks noChangeShapeType="1"/>
            </p:cNvSpPr>
            <p:nvPr/>
          </p:nvSpPr>
          <p:spPr bwMode="auto">
            <a:xfrm rot="21600000">
              <a:off x="4004" y="4068"/>
              <a:ext cx="1560" cy="0"/>
            </a:xfrm>
            <a:prstGeom prst="line">
              <a:avLst/>
            </a:prstGeom>
            <a:noFill/>
            <a:ln w="38100">
              <a:solidFill>
                <a:srgbClr val="000066"/>
              </a:solidFill>
              <a:round/>
              <a:headEnd/>
              <a:tailEnd type="triangle" w="med" len="med"/>
            </a:ln>
            <a:effectLst/>
          </p:spPr>
          <p:txBody>
            <a:bodyPr wrap="none" anchor="ctr"/>
            <a:lstStyle/>
            <a:p>
              <a:endParaRPr lang="en-US"/>
            </a:p>
          </p:txBody>
        </p:sp>
        <p:sp>
          <p:nvSpPr>
            <p:cNvPr id="286734" name="Line 14"/>
            <p:cNvSpPr>
              <a:spLocks noChangeShapeType="1"/>
            </p:cNvSpPr>
            <p:nvPr/>
          </p:nvSpPr>
          <p:spPr bwMode="auto">
            <a:xfrm rot="10800000" flipV="1">
              <a:off x="1420" y="4092"/>
              <a:ext cx="1472" cy="0"/>
            </a:xfrm>
            <a:prstGeom prst="line">
              <a:avLst/>
            </a:prstGeom>
            <a:noFill/>
            <a:ln w="38100">
              <a:solidFill>
                <a:srgbClr val="000066"/>
              </a:solidFill>
              <a:round/>
              <a:headEnd/>
              <a:tailEnd type="triangle" w="med" len="med"/>
            </a:ln>
            <a:effectLst/>
          </p:spPr>
          <p:txBody>
            <a:bodyPr wrap="none" anchor="ctr"/>
            <a:lstStyle/>
            <a:p>
              <a:endParaRPr lang="en-US"/>
            </a:p>
          </p:txBody>
        </p:sp>
        <p:sp>
          <p:nvSpPr>
            <p:cNvPr id="286735" name="Text Box 15"/>
            <p:cNvSpPr txBox="1">
              <a:spLocks noChangeArrowheads="1"/>
            </p:cNvSpPr>
            <p:nvPr/>
          </p:nvSpPr>
          <p:spPr bwMode="auto">
            <a:xfrm rot="16200000">
              <a:off x="353" y="2228"/>
              <a:ext cx="1583" cy="212"/>
            </a:xfrm>
            <a:prstGeom prst="rect">
              <a:avLst/>
            </a:prstGeom>
            <a:noFill/>
            <a:ln w="9525">
              <a:noFill/>
              <a:miter lim="800000"/>
              <a:headEnd/>
              <a:tailEnd/>
            </a:ln>
            <a:effectLst/>
          </p:spPr>
          <p:txBody>
            <a:bodyPr>
              <a:spAutoFit/>
            </a:bodyPr>
            <a:lstStyle/>
            <a:p>
              <a:pPr algn="ctr" eaLnBrk="0" hangingPunct="0"/>
              <a:r>
                <a:rPr lang="en-US" sz="1600">
                  <a:solidFill>
                    <a:srgbClr val="000066"/>
                  </a:solidFill>
                  <a:latin typeface="Tahoma" pitchFamily="34" charset="0"/>
                </a:rPr>
                <a:t>Number of Buildings</a:t>
              </a:r>
            </a:p>
          </p:txBody>
        </p:sp>
        <p:sp>
          <p:nvSpPr>
            <p:cNvPr id="286736" name="Rectangle 16"/>
            <p:cNvSpPr>
              <a:spLocks noChangeArrowheads="1"/>
            </p:cNvSpPr>
            <p:nvPr/>
          </p:nvSpPr>
          <p:spPr bwMode="auto">
            <a:xfrm>
              <a:off x="3368" y="3487"/>
              <a:ext cx="180" cy="180"/>
            </a:xfrm>
            <a:prstGeom prst="rect">
              <a:avLst/>
            </a:prstGeom>
            <a:solidFill>
              <a:srgbClr val="FFFFFF"/>
            </a:solidFill>
            <a:ln w="25400">
              <a:solidFill>
                <a:srgbClr val="000066"/>
              </a:solidFill>
              <a:miter lim="800000"/>
              <a:headEnd/>
              <a:tailEnd/>
            </a:ln>
            <a:effectLst/>
          </p:spPr>
          <p:txBody>
            <a:bodyPr wrap="none" anchor="ctr"/>
            <a:lstStyle/>
            <a:p>
              <a:pPr algn="ctr" eaLnBrk="0" hangingPunct="0"/>
              <a:r>
                <a:rPr lang="en-US" sz="1400">
                  <a:solidFill>
                    <a:srgbClr val="000066"/>
                  </a:solidFill>
                  <a:latin typeface="Tahoma" pitchFamily="34" charset="0"/>
                </a:rPr>
                <a:t>25</a:t>
              </a:r>
              <a:endParaRPr lang="en-US" sz="1400"/>
            </a:p>
          </p:txBody>
        </p:sp>
        <p:sp>
          <p:nvSpPr>
            <p:cNvPr id="286737" name="Rectangle 17"/>
            <p:cNvSpPr>
              <a:spLocks noChangeArrowheads="1"/>
            </p:cNvSpPr>
            <p:nvPr/>
          </p:nvSpPr>
          <p:spPr bwMode="auto">
            <a:xfrm>
              <a:off x="2562" y="3490"/>
              <a:ext cx="180" cy="180"/>
            </a:xfrm>
            <a:prstGeom prst="rect">
              <a:avLst/>
            </a:prstGeom>
            <a:solidFill>
              <a:srgbClr val="FFFFFF"/>
            </a:solidFill>
            <a:ln w="25400">
              <a:solidFill>
                <a:srgbClr val="000066"/>
              </a:solidFill>
              <a:miter lim="800000"/>
              <a:headEnd/>
              <a:tailEnd/>
            </a:ln>
            <a:effectLst/>
          </p:spPr>
          <p:txBody>
            <a:bodyPr wrap="none" anchor="ctr"/>
            <a:lstStyle/>
            <a:p>
              <a:pPr algn="ctr" eaLnBrk="0" hangingPunct="0"/>
              <a:r>
                <a:rPr lang="en-US" sz="1400">
                  <a:solidFill>
                    <a:srgbClr val="000066"/>
                  </a:solidFill>
                  <a:latin typeface="Tahoma" pitchFamily="34" charset="0"/>
                </a:rPr>
                <a:t>50</a:t>
              </a:r>
              <a:endParaRPr lang="en-US" sz="2000"/>
            </a:p>
          </p:txBody>
        </p:sp>
        <p:sp>
          <p:nvSpPr>
            <p:cNvPr id="286738" name="Rectangle 18"/>
            <p:cNvSpPr>
              <a:spLocks noChangeArrowheads="1"/>
            </p:cNvSpPr>
            <p:nvPr/>
          </p:nvSpPr>
          <p:spPr bwMode="auto">
            <a:xfrm>
              <a:off x="1888" y="3491"/>
              <a:ext cx="180" cy="180"/>
            </a:xfrm>
            <a:prstGeom prst="rect">
              <a:avLst/>
            </a:prstGeom>
            <a:solidFill>
              <a:srgbClr val="FFFFFF"/>
            </a:solidFill>
            <a:ln w="25400">
              <a:solidFill>
                <a:srgbClr val="000066"/>
              </a:solidFill>
              <a:miter lim="800000"/>
              <a:headEnd/>
              <a:tailEnd/>
            </a:ln>
            <a:effectLst/>
          </p:spPr>
          <p:txBody>
            <a:bodyPr wrap="none" anchor="ctr"/>
            <a:lstStyle/>
            <a:p>
              <a:pPr algn="ctr" eaLnBrk="0" hangingPunct="0"/>
              <a:r>
                <a:rPr lang="en-US" sz="1400">
                  <a:solidFill>
                    <a:srgbClr val="000066"/>
                  </a:solidFill>
                  <a:latin typeface="Tahoma" pitchFamily="34" charset="0"/>
                </a:rPr>
                <a:t>75</a:t>
              </a:r>
              <a:endParaRPr lang="en-US" sz="2000"/>
            </a:p>
          </p:txBody>
        </p:sp>
        <p:sp>
          <p:nvSpPr>
            <p:cNvPr id="286739" name="Rectangle 19"/>
            <p:cNvSpPr>
              <a:spLocks noChangeArrowheads="1"/>
            </p:cNvSpPr>
            <p:nvPr/>
          </p:nvSpPr>
          <p:spPr bwMode="auto">
            <a:xfrm>
              <a:off x="1366" y="3492"/>
              <a:ext cx="219" cy="180"/>
            </a:xfrm>
            <a:prstGeom prst="rect">
              <a:avLst/>
            </a:prstGeom>
            <a:solidFill>
              <a:srgbClr val="FFFFFF"/>
            </a:solidFill>
            <a:ln w="25400">
              <a:solidFill>
                <a:srgbClr val="000066"/>
              </a:solidFill>
              <a:miter lim="800000"/>
              <a:headEnd/>
              <a:tailEnd/>
            </a:ln>
            <a:effectLst/>
          </p:spPr>
          <p:txBody>
            <a:bodyPr wrap="none" anchor="ctr"/>
            <a:lstStyle/>
            <a:p>
              <a:pPr algn="ctr" eaLnBrk="0" hangingPunct="0"/>
              <a:r>
                <a:rPr lang="en-US" sz="1400">
                  <a:solidFill>
                    <a:srgbClr val="000066"/>
                  </a:solidFill>
                  <a:latin typeface="Tahoma" pitchFamily="34" charset="0"/>
                </a:rPr>
                <a:t>100</a:t>
              </a:r>
              <a:endParaRPr lang="en-US" sz="1400"/>
            </a:p>
          </p:txBody>
        </p:sp>
        <p:sp>
          <p:nvSpPr>
            <p:cNvPr id="286740" name="Line 20"/>
            <p:cNvSpPr>
              <a:spLocks noChangeShapeType="1"/>
            </p:cNvSpPr>
            <p:nvPr/>
          </p:nvSpPr>
          <p:spPr bwMode="auto">
            <a:xfrm flipV="1">
              <a:off x="2664" y="1368"/>
              <a:ext cx="0" cy="2080"/>
            </a:xfrm>
            <a:prstGeom prst="line">
              <a:avLst/>
            </a:prstGeom>
            <a:noFill/>
            <a:ln w="12700">
              <a:solidFill>
                <a:srgbClr val="000066"/>
              </a:solidFill>
              <a:prstDash val="sysDot"/>
              <a:round/>
              <a:headEnd/>
              <a:tailEnd/>
            </a:ln>
            <a:effectLst/>
          </p:spPr>
          <p:txBody>
            <a:bodyPr wrap="none" anchor="ctr">
              <a:spAutoFit/>
            </a:bodyPr>
            <a:lstStyle/>
            <a:p>
              <a:endParaRPr lang="en-US"/>
            </a:p>
          </p:txBody>
        </p:sp>
        <p:sp>
          <p:nvSpPr>
            <p:cNvPr id="286741" name="Text Box 21"/>
            <p:cNvSpPr txBox="1">
              <a:spLocks noChangeArrowheads="1"/>
            </p:cNvSpPr>
            <p:nvPr/>
          </p:nvSpPr>
          <p:spPr bwMode="auto">
            <a:xfrm rot="21600000">
              <a:off x="2649" y="3837"/>
              <a:ext cx="1583" cy="481"/>
            </a:xfrm>
            <a:prstGeom prst="rect">
              <a:avLst/>
            </a:prstGeom>
            <a:noFill/>
            <a:ln w="9525">
              <a:noFill/>
              <a:miter lim="800000"/>
              <a:headEnd/>
              <a:tailEnd/>
            </a:ln>
            <a:effectLst/>
          </p:spPr>
          <p:txBody>
            <a:bodyPr>
              <a:spAutoFit/>
            </a:bodyPr>
            <a:lstStyle/>
            <a:p>
              <a:pPr algn="ctr" eaLnBrk="0" hangingPunct="0"/>
              <a:r>
                <a:rPr lang="en-US" sz="1600">
                  <a:solidFill>
                    <a:srgbClr val="000066"/>
                  </a:solidFill>
                  <a:latin typeface="Tahoma" pitchFamily="34" charset="0"/>
                </a:rPr>
                <a:t>EPA Rating &amp;</a:t>
              </a:r>
            </a:p>
            <a:p>
              <a:pPr algn="ctr" eaLnBrk="0" hangingPunct="0"/>
              <a:r>
                <a:rPr lang="en-US" sz="1600">
                  <a:solidFill>
                    <a:srgbClr val="000066"/>
                  </a:solidFill>
                  <a:latin typeface="Tahoma" pitchFamily="34" charset="0"/>
                </a:rPr>
                <a:t>Energy Intensity</a:t>
              </a:r>
            </a:p>
            <a:p>
              <a:pPr algn="ctr" eaLnBrk="0" hangingPunct="0"/>
              <a:r>
                <a:rPr lang="en-US" sz="1200">
                  <a:solidFill>
                    <a:srgbClr val="000066"/>
                  </a:solidFill>
                  <a:latin typeface="Tahoma" pitchFamily="34" charset="0"/>
                </a:rPr>
                <a:t>(kBtu/ft</a:t>
              </a:r>
              <a:r>
                <a:rPr lang="en-US" sz="1200" baseline="30000">
                  <a:solidFill>
                    <a:srgbClr val="000066"/>
                  </a:solidFill>
                  <a:latin typeface="Tahoma" pitchFamily="34" charset="0"/>
                </a:rPr>
                <a:t>2</a:t>
              </a:r>
              <a:r>
                <a:rPr lang="en-US" sz="1200">
                  <a:solidFill>
                    <a:srgbClr val="000066"/>
                  </a:solidFill>
                  <a:latin typeface="Tahoma" pitchFamily="34" charset="0"/>
                </a:rPr>
                <a:t>-year)</a:t>
              </a:r>
              <a:endParaRPr lang="en-US" sz="1600">
                <a:solidFill>
                  <a:srgbClr val="000066"/>
                </a:solidFill>
                <a:latin typeface="Tahoma" pitchFamily="34" charset="0"/>
              </a:endParaRPr>
            </a:p>
          </p:txBody>
        </p:sp>
        <p:sp>
          <p:nvSpPr>
            <p:cNvPr id="286742" name="Rectangle 22"/>
            <p:cNvSpPr>
              <a:spLocks noChangeArrowheads="1"/>
            </p:cNvSpPr>
            <p:nvPr/>
          </p:nvSpPr>
          <p:spPr bwMode="auto">
            <a:xfrm>
              <a:off x="2480" y="3669"/>
              <a:ext cx="394" cy="192"/>
            </a:xfrm>
            <a:prstGeom prst="rect">
              <a:avLst/>
            </a:prstGeom>
            <a:noFill/>
            <a:ln w="9525">
              <a:noFill/>
              <a:miter lim="800000"/>
              <a:headEnd/>
              <a:tailEnd/>
            </a:ln>
            <a:effectLst/>
          </p:spPr>
          <p:txBody>
            <a:bodyPr wrap="none">
              <a:spAutoFit/>
            </a:bodyPr>
            <a:lstStyle/>
            <a:p>
              <a:pPr eaLnBrk="0" hangingPunct="0"/>
              <a:r>
                <a:rPr lang="en-US" sz="1400">
                  <a:solidFill>
                    <a:srgbClr val="000066"/>
                  </a:solidFill>
                  <a:latin typeface="Tahoma" pitchFamily="34" charset="0"/>
                </a:rPr>
                <a:t>121.1</a:t>
              </a:r>
            </a:p>
          </p:txBody>
        </p:sp>
        <p:sp>
          <p:nvSpPr>
            <p:cNvPr id="286743" name="Rectangle 23"/>
            <p:cNvSpPr>
              <a:spLocks noChangeArrowheads="1"/>
            </p:cNvSpPr>
            <p:nvPr/>
          </p:nvSpPr>
          <p:spPr bwMode="auto">
            <a:xfrm>
              <a:off x="1288" y="3661"/>
              <a:ext cx="333" cy="192"/>
            </a:xfrm>
            <a:prstGeom prst="rect">
              <a:avLst/>
            </a:prstGeom>
            <a:noFill/>
            <a:ln w="9525">
              <a:noFill/>
              <a:miter lim="800000"/>
              <a:headEnd/>
              <a:tailEnd/>
            </a:ln>
            <a:effectLst/>
          </p:spPr>
          <p:txBody>
            <a:bodyPr wrap="none">
              <a:spAutoFit/>
            </a:bodyPr>
            <a:lstStyle/>
            <a:p>
              <a:pPr eaLnBrk="0" hangingPunct="0"/>
              <a:r>
                <a:rPr lang="en-US" sz="1400">
                  <a:solidFill>
                    <a:srgbClr val="000066"/>
                  </a:solidFill>
                  <a:latin typeface="Tahoma" pitchFamily="34" charset="0"/>
                </a:rPr>
                <a:t>29.9</a:t>
              </a:r>
            </a:p>
          </p:txBody>
        </p:sp>
        <p:sp>
          <p:nvSpPr>
            <p:cNvPr id="286744" name="Rectangle 24"/>
            <p:cNvSpPr>
              <a:spLocks noChangeArrowheads="1"/>
            </p:cNvSpPr>
            <p:nvPr/>
          </p:nvSpPr>
          <p:spPr bwMode="auto">
            <a:xfrm>
              <a:off x="3256" y="3661"/>
              <a:ext cx="394" cy="192"/>
            </a:xfrm>
            <a:prstGeom prst="rect">
              <a:avLst/>
            </a:prstGeom>
            <a:noFill/>
            <a:ln w="9525">
              <a:noFill/>
              <a:miter lim="800000"/>
              <a:headEnd/>
              <a:tailEnd/>
            </a:ln>
            <a:effectLst/>
          </p:spPr>
          <p:txBody>
            <a:bodyPr wrap="none">
              <a:spAutoFit/>
            </a:bodyPr>
            <a:lstStyle/>
            <a:p>
              <a:pPr eaLnBrk="0" hangingPunct="0"/>
              <a:r>
                <a:rPr lang="en-US" sz="1400">
                  <a:solidFill>
                    <a:srgbClr val="000066"/>
                  </a:solidFill>
                  <a:latin typeface="Tahoma" pitchFamily="34" charset="0"/>
                </a:rPr>
                <a:t>165.7</a:t>
              </a:r>
            </a:p>
          </p:txBody>
        </p:sp>
        <p:sp>
          <p:nvSpPr>
            <p:cNvPr id="286745" name="Rectangle 25"/>
            <p:cNvSpPr>
              <a:spLocks noChangeArrowheads="1"/>
            </p:cNvSpPr>
            <p:nvPr/>
          </p:nvSpPr>
          <p:spPr bwMode="auto">
            <a:xfrm>
              <a:off x="1808" y="3661"/>
              <a:ext cx="333" cy="192"/>
            </a:xfrm>
            <a:prstGeom prst="rect">
              <a:avLst/>
            </a:prstGeom>
            <a:noFill/>
            <a:ln w="9525">
              <a:noFill/>
              <a:miter lim="800000"/>
              <a:headEnd/>
              <a:tailEnd/>
            </a:ln>
            <a:effectLst/>
          </p:spPr>
          <p:txBody>
            <a:bodyPr wrap="none">
              <a:spAutoFit/>
            </a:bodyPr>
            <a:lstStyle/>
            <a:p>
              <a:pPr eaLnBrk="0" hangingPunct="0"/>
              <a:r>
                <a:rPr lang="en-US" sz="1400">
                  <a:solidFill>
                    <a:srgbClr val="000066"/>
                  </a:solidFill>
                  <a:latin typeface="Tahoma" pitchFamily="34" charset="0"/>
                </a:rPr>
                <a:t>86.0</a:t>
              </a:r>
            </a:p>
          </p:txBody>
        </p:sp>
        <p:sp>
          <p:nvSpPr>
            <p:cNvPr id="286746" name="Rectangle 26"/>
            <p:cNvSpPr>
              <a:spLocks noChangeArrowheads="1"/>
            </p:cNvSpPr>
            <p:nvPr/>
          </p:nvSpPr>
          <p:spPr bwMode="auto">
            <a:xfrm>
              <a:off x="5272" y="3669"/>
              <a:ext cx="394" cy="192"/>
            </a:xfrm>
            <a:prstGeom prst="rect">
              <a:avLst/>
            </a:prstGeom>
            <a:noFill/>
            <a:ln w="9525">
              <a:noFill/>
              <a:miter lim="800000"/>
              <a:headEnd/>
              <a:tailEnd/>
            </a:ln>
            <a:effectLst/>
          </p:spPr>
          <p:txBody>
            <a:bodyPr wrap="none">
              <a:spAutoFit/>
            </a:bodyPr>
            <a:lstStyle/>
            <a:p>
              <a:pPr eaLnBrk="0" hangingPunct="0"/>
              <a:r>
                <a:rPr lang="en-US" sz="1400">
                  <a:solidFill>
                    <a:srgbClr val="000066"/>
                  </a:solidFill>
                  <a:latin typeface="Tahoma" pitchFamily="34" charset="0"/>
                </a:rPr>
                <a:t>339.4</a:t>
              </a:r>
            </a:p>
          </p:txBody>
        </p:sp>
      </p:grpSp>
      <p:sp>
        <p:nvSpPr>
          <p:cNvPr id="286747" name="Text Box 27"/>
          <p:cNvSpPr txBox="1">
            <a:spLocks noChangeArrowheads="1"/>
          </p:cNvSpPr>
          <p:nvPr/>
        </p:nvSpPr>
        <p:spPr bwMode="auto">
          <a:xfrm>
            <a:off x="5122863" y="1708710"/>
            <a:ext cx="3733800" cy="2084388"/>
          </a:xfrm>
          <a:prstGeom prst="rect">
            <a:avLst/>
          </a:prstGeom>
          <a:noFill/>
          <a:ln w="12700">
            <a:solidFill>
              <a:srgbClr val="33CCFF"/>
            </a:solidFill>
            <a:miter lim="800000"/>
            <a:headEnd/>
            <a:tailEnd/>
          </a:ln>
          <a:effectLst/>
        </p:spPr>
        <p:txBody>
          <a:bodyPr>
            <a:spAutoFit/>
          </a:bodyPr>
          <a:lstStyle/>
          <a:p>
            <a:pPr eaLnBrk="0" hangingPunct="0">
              <a:spcBef>
                <a:spcPct val="50000"/>
              </a:spcBef>
              <a:buFontTx/>
              <a:buChar char="•"/>
            </a:pPr>
            <a:r>
              <a:rPr lang="en-US" sz="2000" dirty="0"/>
              <a:t>Normalized EUI for existing office buildings varies widely</a:t>
            </a:r>
            <a:r>
              <a:rPr lang="en-US" sz="2400" dirty="0"/>
              <a:t> </a:t>
            </a:r>
          </a:p>
          <a:p>
            <a:pPr eaLnBrk="0" hangingPunct="0">
              <a:spcBef>
                <a:spcPct val="50000"/>
              </a:spcBef>
              <a:buFontTx/>
              <a:buChar char="•"/>
            </a:pPr>
            <a:r>
              <a:rPr lang="en-US" sz="2400" dirty="0"/>
              <a:t> </a:t>
            </a:r>
            <a:r>
              <a:rPr lang="en-US" sz="2000" dirty="0"/>
              <a:t>30 </a:t>
            </a:r>
            <a:r>
              <a:rPr lang="en-US" sz="2000" dirty="0" err="1"/>
              <a:t>kbtu</a:t>
            </a:r>
            <a:r>
              <a:rPr lang="en-US" sz="2000" dirty="0"/>
              <a:t>/ft2 to 340 </a:t>
            </a:r>
            <a:r>
              <a:rPr lang="en-US" sz="2000" dirty="0" err="1"/>
              <a:t>kBtu</a:t>
            </a:r>
            <a:r>
              <a:rPr lang="en-US" sz="2000" dirty="0"/>
              <a:t>/ft2</a:t>
            </a:r>
          </a:p>
          <a:p>
            <a:pPr eaLnBrk="0" hangingPunct="0">
              <a:spcBef>
                <a:spcPct val="50000"/>
              </a:spcBef>
              <a:buFontTx/>
              <a:buChar char="•"/>
            </a:pPr>
            <a:r>
              <a:rPr lang="en-US" sz="2000" dirty="0"/>
              <a:t>Age and equipment not significant drivers of EUI</a:t>
            </a:r>
            <a:endParaRPr lang="en-US" sz="2400" dirty="0"/>
          </a:p>
        </p:txBody>
      </p:sp>
      <p:sp>
        <p:nvSpPr>
          <p:cNvPr id="29" name="Rectangle 2"/>
          <p:cNvSpPr>
            <a:spLocks noGrp="1" noChangeArrowheads="1"/>
          </p:cNvSpPr>
          <p:nvPr>
            <p:ph type="title"/>
          </p:nvPr>
        </p:nvSpPr>
        <p:spPr>
          <a:xfrm>
            <a:off x="35169" y="337110"/>
            <a:ext cx="9144000" cy="1371600"/>
          </a:xfrm>
          <a:noFill/>
        </p:spPr>
        <p:txBody>
          <a:bodyPr/>
          <a:lstStyle/>
          <a:p>
            <a:pPr marL="520700" indent="-520700" eaLnBrk="1" hangingPunct="1">
              <a:spcAft>
                <a:spcPct val="15000"/>
              </a:spcAft>
            </a:pPr>
            <a:r>
              <a:rPr lang="en-US" dirty="0" smtClean="0"/>
              <a:t>Energy Performance Gap</a:t>
            </a:r>
          </a:p>
        </p:txBody>
      </p:sp>
      <p:pic>
        <p:nvPicPr>
          <p:cNvPr id="30" name="Content Placeholder 5" descr="Button_Orange.png"/>
          <p:cNvPicPr>
            <a:picLocks noChangeAspect="1"/>
          </p:cNvPicPr>
          <p:nvPr/>
        </p:nvPicPr>
        <p:blipFill>
          <a:blip r:embed="rId3" cstate="print"/>
          <a:stretch>
            <a:fillRect/>
          </a:stretch>
        </p:blipFill>
        <p:spPr>
          <a:xfrm>
            <a:off x="185139" y="5791200"/>
            <a:ext cx="957861" cy="877824"/>
          </a:xfrm>
          <a:prstGeom prst="rect">
            <a:avLst/>
          </a:prstGeom>
        </p:spPr>
      </p:pic>
    </p:spTree>
    <p:extLst>
      <p:ext uri="{BB962C8B-B14F-4D97-AF65-F5344CB8AC3E}">
        <p14:creationId xmlns:p14="http://schemas.microsoft.com/office/powerpoint/2010/main" val="87687593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xfrm>
            <a:off x="304800" y="228600"/>
            <a:ext cx="8077200" cy="838200"/>
          </a:xfrm>
        </p:spPr>
        <p:txBody>
          <a:bodyPr/>
          <a:lstStyle/>
          <a:p>
            <a:pPr eaLnBrk="1" hangingPunct="1"/>
            <a:r>
              <a:rPr lang="en-US" altLang="en-US" sz="3600" smtClean="0"/>
              <a:t>Interpreting Results</a:t>
            </a:r>
          </a:p>
        </p:txBody>
      </p:sp>
      <p:grpSp>
        <p:nvGrpSpPr>
          <p:cNvPr id="27651" name="Group 3"/>
          <p:cNvGrpSpPr>
            <a:grpSpLocks/>
          </p:cNvGrpSpPr>
          <p:nvPr/>
        </p:nvGrpSpPr>
        <p:grpSpPr bwMode="auto">
          <a:xfrm>
            <a:off x="301625" y="3352800"/>
            <a:ext cx="8308975" cy="3098800"/>
            <a:chOff x="240" y="2224"/>
            <a:chExt cx="5234" cy="1952"/>
          </a:xfrm>
        </p:grpSpPr>
        <p:sp>
          <p:nvSpPr>
            <p:cNvPr id="27660" name="Rectangle 4"/>
            <p:cNvSpPr>
              <a:spLocks noChangeArrowheads="1"/>
            </p:cNvSpPr>
            <p:nvPr/>
          </p:nvSpPr>
          <p:spPr bwMode="auto">
            <a:xfrm>
              <a:off x="383" y="3711"/>
              <a:ext cx="4993" cy="177"/>
            </a:xfrm>
            <a:prstGeom prst="rect">
              <a:avLst/>
            </a:prstGeom>
            <a:gradFill rotWithShape="0">
              <a:gsLst>
                <a:gs pos="0">
                  <a:srgbClr val="34149C"/>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p>
          </p:txBody>
        </p:sp>
        <p:sp>
          <p:nvSpPr>
            <p:cNvPr id="27661" name="Text Box 5"/>
            <p:cNvSpPr txBox="1">
              <a:spLocks noChangeArrowheads="1"/>
            </p:cNvSpPr>
            <p:nvPr/>
          </p:nvSpPr>
          <p:spPr bwMode="auto">
            <a:xfrm>
              <a:off x="240" y="3888"/>
              <a:ext cx="41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2400" b="1">
                  <a:solidFill>
                    <a:srgbClr val="000099"/>
                  </a:solidFill>
                  <a:latin typeface="Arial Rounded MT Bold" pitchFamily="34" charset="0"/>
                </a:rPr>
                <a:t>1</a:t>
              </a:r>
            </a:p>
          </p:txBody>
        </p:sp>
        <p:sp>
          <p:nvSpPr>
            <p:cNvPr id="27662" name="Text Box 6"/>
            <p:cNvSpPr txBox="1">
              <a:spLocks noChangeArrowheads="1"/>
            </p:cNvSpPr>
            <p:nvPr/>
          </p:nvSpPr>
          <p:spPr bwMode="auto">
            <a:xfrm>
              <a:off x="5016" y="3884"/>
              <a:ext cx="45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2400" b="1">
                  <a:solidFill>
                    <a:srgbClr val="000099"/>
                  </a:solidFill>
                  <a:latin typeface="Arial Rounded MT Bold" pitchFamily="34" charset="0"/>
                </a:rPr>
                <a:t>100</a:t>
              </a:r>
            </a:p>
          </p:txBody>
        </p:sp>
        <p:sp>
          <p:nvSpPr>
            <p:cNvPr id="27663" name="Text Box 7"/>
            <p:cNvSpPr txBox="1">
              <a:spLocks noChangeArrowheads="1"/>
            </p:cNvSpPr>
            <p:nvPr/>
          </p:nvSpPr>
          <p:spPr bwMode="auto">
            <a:xfrm>
              <a:off x="3902" y="3888"/>
              <a:ext cx="41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2400" b="1">
                  <a:solidFill>
                    <a:srgbClr val="000099"/>
                  </a:solidFill>
                  <a:latin typeface="Arial Rounded MT Bold" pitchFamily="34" charset="0"/>
                </a:rPr>
                <a:t>75</a:t>
              </a:r>
            </a:p>
          </p:txBody>
        </p:sp>
        <p:sp>
          <p:nvSpPr>
            <p:cNvPr id="27664" name="Text Box 8"/>
            <p:cNvSpPr txBox="1">
              <a:spLocks noChangeArrowheads="1"/>
            </p:cNvSpPr>
            <p:nvPr/>
          </p:nvSpPr>
          <p:spPr bwMode="auto">
            <a:xfrm>
              <a:off x="2722" y="3888"/>
              <a:ext cx="41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2400" b="1">
                  <a:solidFill>
                    <a:srgbClr val="000099"/>
                  </a:solidFill>
                  <a:latin typeface="Arial Rounded MT Bold" pitchFamily="34" charset="0"/>
                </a:rPr>
                <a:t>50</a:t>
              </a:r>
            </a:p>
          </p:txBody>
        </p:sp>
        <p:sp>
          <p:nvSpPr>
            <p:cNvPr id="27665" name="Rectangle 9"/>
            <p:cNvSpPr>
              <a:spLocks noChangeArrowheads="1"/>
            </p:cNvSpPr>
            <p:nvPr/>
          </p:nvSpPr>
          <p:spPr bwMode="auto">
            <a:xfrm>
              <a:off x="430" y="2958"/>
              <a:ext cx="1332" cy="620"/>
            </a:xfrm>
            <a:prstGeom prst="rect">
              <a:avLst/>
            </a:prstGeom>
            <a:noFill/>
            <a:ln w="9525">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p>
          </p:txBody>
        </p:sp>
        <p:sp>
          <p:nvSpPr>
            <p:cNvPr id="27666" name="Rectangle 10"/>
            <p:cNvSpPr>
              <a:spLocks noChangeArrowheads="1"/>
            </p:cNvSpPr>
            <p:nvPr/>
          </p:nvSpPr>
          <p:spPr bwMode="auto">
            <a:xfrm>
              <a:off x="2903" y="2648"/>
              <a:ext cx="1189" cy="930"/>
            </a:xfrm>
            <a:prstGeom prst="rect">
              <a:avLst/>
            </a:prstGeom>
            <a:noFill/>
            <a:ln w="9525">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altLang="en-US" sz="2400">
                <a:solidFill>
                  <a:srgbClr val="0C0E72"/>
                </a:solidFill>
              </a:endParaRPr>
            </a:p>
          </p:txBody>
        </p:sp>
        <p:sp>
          <p:nvSpPr>
            <p:cNvPr id="27667" name="Rectangle 11"/>
            <p:cNvSpPr>
              <a:spLocks noChangeArrowheads="1"/>
            </p:cNvSpPr>
            <p:nvPr/>
          </p:nvSpPr>
          <p:spPr bwMode="auto">
            <a:xfrm>
              <a:off x="4092" y="2224"/>
              <a:ext cx="1236" cy="1328"/>
            </a:xfrm>
            <a:prstGeom prst="rect">
              <a:avLst/>
            </a:prstGeom>
            <a:noFill/>
            <a:ln w="9525">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p>
          </p:txBody>
        </p:sp>
        <p:sp>
          <p:nvSpPr>
            <p:cNvPr id="27668" name="Line 12"/>
            <p:cNvSpPr>
              <a:spLocks noChangeShapeType="1"/>
            </p:cNvSpPr>
            <p:nvPr/>
          </p:nvSpPr>
          <p:spPr bwMode="auto">
            <a:xfrm>
              <a:off x="2903" y="3578"/>
              <a:ext cx="0" cy="13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69" name="Line 13"/>
            <p:cNvSpPr>
              <a:spLocks noChangeShapeType="1"/>
            </p:cNvSpPr>
            <p:nvPr/>
          </p:nvSpPr>
          <p:spPr bwMode="auto">
            <a:xfrm>
              <a:off x="4092" y="3578"/>
              <a:ext cx="0" cy="13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70" name="Line 14"/>
            <p:cNvSpPr>
              <a:spLocks noChangeShapeType="1"/>
            </p:cNvSpPr>
            <p:nvPr/>
          </p:nvSpPr>
          <p:spPr bwMode="auto">
            <a:xfrm>
              <a:off x="430" y="3578"/>
              <a:ext cx="0" cy="13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71" name="Line 15"/>
            <p:cNvSpPr>
              <a:spLocks noChangeShapeType="1"/>
            </p:cNvSpPr>
            <p:nvPr/>
          </p:nvSpPr>
          <p:spPr bwMode="auto">
            <a:xfrm>
              <a:off x="5328" y="3578"/>
              <a:ext cx="0" cy="13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72" name="Text Box 16"/>
            <p:cNvSpPr txBox="1">
              <a:spLocks noChangeArrowheads="1"/>
            </p:cNvSpPr>
            <p:nvPr/>
          </p:nvSpPr>
          <p:spPr bwMode="auto">
            <a:xfrm>
              <a:off x="713" y="3135"/>
              <a:ext cx="71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2800">
                  <a:solidFill>
                    <a:srgbClr val="00008C"/>
                  </a:solidFill>
                </a:rPr>
                <a:t>Invest</a:t>
              </a:r>
            </a:p>
          </p:txBody>
        </p:sp>
        <p:sp>
          <p:nvSpPr>
            <p:cNvPr id="27673" name="Text Box 17"/>
            <p:cNvSpPr txBox="1">
              <a:spLocks noChangeArrowheads="1"/>
            </p:cNvSpPr>
            <p:nvPr/>
          </p:nvSpPr>
          <p:spPr bwMode="auto">
            <a:xfrm>
              <a:off x="2998" y="2967"/>
              <a:ext cx="104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2800">
                  <a:solidFill>
                    <a:srgbClr val="00008C"/>
                  </a:solidFill>
                </a:rPr>
                <a:t>Tune</a:t>
              </a:r>
            </a:p>
          </p:txBody>
        </p:sp>
        <p:sp>
          <p:nvSpPr>
            <p:cNvPr id="27674" name="Text Box 18"/>
            <p:cNvSpPr txBox="1">
              <a:spLocks noChangeArrowheads="1"/>
            </p:cNvSpPr>
            <p:nvPr/>
          </p:nvSpPr>
          <p:spPr bwMode="auto">
            <a:xfrm>
              <a:off x="4141" y="2648"/>
              <a:ext cx="1187"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2800">
                  <a:solidFill>
                    <a:srgbClr val="00008C"/>
                  </a:solidFill>
                </a:rPr>
                <a:t>Reward &amp; Learn</a:t>
              </a:r>
            </a:p>
          </p:txBody>
        </p:sp>
        <p:sp>
          <p:nvSpPr>
            <p:cNvPr id="27675" name="Text Box 19"/>
            <p:cNvSpPr txBox="1">
              <a:spLocks noChangeArrowheads="1"/>
            </p:cNvSpPr>
            <p:nvPr/>
          </p:nvSpPr>
          <p:spPr bwMode="auto">
            <a:xfrm>
              <a:off x="1572" y="3888"/>
              <a:ext cx="41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2400" b="1">
                  <a:solidFill>
                    <a:srgbClr val="000099"/>
                  </a:solidFill>
                  <a:latin typeface="Arial Rounded MT Bold" pitchFamily="34" charset="0"/>
                </a:rPr>
                <a:t>25</a:t>
              </a:r>
            </a:p>
          </p:txBody>
        </p:sp>
        <p:sp>
          <p:nvSpPr>
            <p:cNvPr id="27676" name="Rectangle 20"/>
            <p:cNvSpPr>
              <a:spLocks noChangeArrowheads="1"/>
            </p:cNvSpPr>
            <p:nvPr/>
          </p:nvSpPr>
          <p:spPr bwMode="auto">
            <a:xfrm>
              <a:off x="1762" y="2781"/>
              <a:ext cx="1141" cy="797"/>
            </a:xfrm>
            <a:prstGeom prst="rect">
              <a:avLst/>
            </a:prstGeom>
            <a:noFill/>
            <a:ln w="9525">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p>
          </p:txBody>
        </p:sp>
        <p:sp>
          <p:nvSpPr>
            <p:cNvPr id="27677" name="Text Box 21"/>
            <p:cNvSpPr txBox="1">
              <a:spLocks noChangeArrowheads="1"/>
            </p:cNvSpPr>
            <p:nvPr/>
          </p:nvSpPr>
          <p:spPr bwMode="auto">
            <a:xfrm>
              <a:off x="1762" y="2958"/>
              <a:ext cx="1141"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2800">
                  <a:solidFill>
                    <a:srgbClr val="00008C"/>
                  </a:solidFill>
                </a:rPr>
                <a:t>Invest &amp; Tune</a:t>
              </a:r>
            </a:p>
          </p:txBody>
        </p:sp>
        <p:sp>
          <p:nvSpPr>
            <p:cNvPr id="27678" name="Line 22"/>
            <p:cNvSpPr>
              <a:spLocks noChangeShapeType="1"/>
            </p:cNvSpPr>
            <p:nvPr/>
          </p:nvSpPr>
          <p:spPr bwMode="auto">
            <a:xfrm>
              <a:off x="1762" y="3578"/>
              <a:ext cx="0" cy="13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27652" name="Rectangle 24"/>
          <p:cNvSpPr>
            <a:spLocks noChangeArrowheads="1"/>
          </p:cNvSpPr>
          <p:nvPr/>
        </p:nvSpPr>
        <p:spPr bwMode="auto">
          <a:xfrm>
            <a:off x="6553200" y="1447800"/>
            <a:ext cx="1905000" cy="1524000"/>
          </a:xfrm>
          <a:prstGeom prst="rect">
            <a:avLst/>
          </a:prstGeom>
          <a:solidFill>
            <a:schemeClr val="bg1"/>
          </a:solidFill>
          <a:ln w="25400">
            <a:solidFill>
              <a:srgbClr val="00008C"/>
            </a:solidFill>
            <a:miter lim="800000"/>
            <a:headEnd/>
            <a:tailEnd/>
          </a:ln>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a:solidFill>
                  <a:srgbClr val="00008C"/>
                </a:solidFill>
              </a:rPr>
              <a:t>High scoring sites provide lessons learned and label candidates </a:t>
            </a:r>
          </a:p>
        </p:txBody>
      </p:sp>
      <p:sp>
        <p:nvSpPr>
          <p:cNvPr id="27653" name="Rectangle 25"/>
          <p:cNvSpPr>
            <a:spLocks noChangeArrowheads="1"/>
          </p:cNvSpPr>
          <p:nvPr/>
        </p:nvSpPr>
        <p:spPr bwMode="auto">
          <a:xfrm>
            <a:off x="4191000" y="1447800"/>
            <a:ext cx="2133600" cy="1524000"/>
          </a:xfrm>
          <a:prstGeom prst="rect">
            <a:avLst/>
          </a:prstGeom>
          <a:solidFill>
            <a:schemeClr val="bg1"/>
          </a:solidFill>
          <a:ln w="25400">
            <a:solidFill>
              <a:srgbClr val="00008C"/>
            </a:solidFill>
            <a:miter lim="800000"/>
            <a:headEnd/>
            <a:tailEnd/>
          </a:ln>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a:solidFill>
                  <a:srgbClr val="00008C"/>
                </a:solidFill>
              </a:rPr>
              <a:t>RCx &amp; O&amp;M improvements yield savings and label candidates</a:t>
            </a:r>
          </a:p>
        </p:txBody>
      </p:sp>
      <p:sp>
        <p:nvSpPr>
          <p:cNvPr id="27654" name="Rectangle 26"/>
          <p:cNvSpPr>
            <a:spLocks noChangeArrowheads="1"/>
          </p:cNvSpPr>
          <p:nvPr/>
        </p:nvSpPr>
        <p:spPr bwMode="auto">
          <a:xfrm>
            <a:off x="762000" y="1447800"/>
            <a:ext cx="3200400" cy="1524000"/>
          </a:xfrm>
          <a:prstGeom prst="rect">
            <a:avLst/>
          </a:prstGeom>
          <a:solidFill>
            <a:schemeClr val="bg1"/>
          </a:solidFill>
          <a:ln w="25400">
            <a:solidFill>
              <a:srgbClr val="00008C"/>
            </a:solidFill>
            <a:miter lim="800000"/>
            <a:headEnd/>
            <a:tailEnd/>
          </a:ln>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a:solidFill>
                  <a:srgbClr val="00008C"/>
                </a:solidFill>
              </a:rPr>
              <a:t>Best investment opportunities are in lower quartiles - greatest potential for improvement </a:t>
            </a:r>
          </a:p>
        </p:txBody>
      </p:sp>
      <p:sp>
        <p:nvSpPr>
          <p:cNvPr id="27655" name="Text Box 27"/>
          <p:cNvSpPr txBox="1">
            <a:spLocks noChangeArrowheads="1"/>
          </p:cNvSpPr>
          <p:nvPr/>
        </p:nvSpPr>
        <p:spPr bwMode="auto">
          <a:xfrm>
            <a:off x="1447800" y="6415088"/>
            <a:ext cx="6324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altLang="en-US" b="1" dirty="0" smtClean="0">
                <a:solidFill>
                  <a:srgbClr val="00008C"/>
                </a:solidFill>
              </a:rPr>
              <a:t>Percentile</a:t>
            </a:r>
            <a:endParaRPr lang="en-US" altLang="en-US" b="1" dirty="0">
              <a:solidFill>
                <a:srgbClr val="00008C"/>
              </a:solidFill>
            </a:endParaRPr>
          </a:p>
        </p:txBody>
      </p:sp>
      <p:sp>
        <p:nvSpPr>
          <p:cNvPr id="27656" name="AutoShape 28"/>
          <p:cNvSpPr>
            <a:spLocks/>
          </p:cNvSpPr>
          <p:nvPr/>
        </p:nvSpPr>
        <p:spPr bwMode="auto">
          <a:xfrm rot="5400000">
            <a:off x="2400300" y="2095500"/>
            <a:ext cx="304800" cy="3886200"/>
          </a:xfrm>
          <a:prstGeom prst="leftBrace">
            <a:avLst>
              <a:gd name="adj1" fmla="val 106250"/>
              <a:gd name="adj2" fmla="val 50000"/>
            </a:avLst>
          </a:prstGeom>
          <a:noFill/>
          <a:ln w="38100">
            <a:solidFill>
              <a:srgbClr val="00008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p>
        </p:txBody>
      </p:sp>
      <p:sp>
        <p:nvSpPr>
          <p:cNvPr id="27657" name="AutoShape 29"/>
          <p:cNvSpPr>
            <a:spLocks/>
          </p:cNvSpPr>
          <p:nvPr/>
        </p:nvSpPr>
        <p:spPr bwMode="auto">
          <a:xfrm rot="5400000">
            <a:off x="5295900" y="2933700"/>
            <a:ext cx="304800" cy="1905000"/>
          </a:xfrm>
          <a:prstGeom prst="leftBrace">
            <a:avLst>
              <a:gd name="adj1" fmla="val 52083"/>
              <a:gd name="adj2" fmla="val 50000"/>
            </a:avLst>
          </a:prstGeom>
          <a:noFill/>
          <a:ln w="38100">
            <a:solidFill>
              <a:srgbClr val="00008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p>
        </p:txBody>
      </p:sp>
      <p:sp>
        <p:nvSpPr>
          <p:cNvPr id="27658" name="AutoShape 30"/>
          <p:cNvSpPr>
            <a:spLocks/>
          </p:cNvSpPr>
          <p:nvPr/>
        </p:nvSpPr>
        <p:spPr bwMode="auto">
          <a:xfrm rot="5400000">
            <a:off x="7277100" y="2247900"/>
            <a:ext cx="304800" cy="1905000"/>
          </a:xfrm>
          <a:prstGeom prst="leftBrace">
            <a:avLst>
              <a:gd name="adj1" fmla="val 52083"/>
              <a:gd name="adj2" fmla="val 50000"/>
            </a:avLst>
          </a:prstGeom>
          <a:noFill/>
          <a:ln w="38100">
            <a:solidFill>
              <a:srgbClr val="00008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p>
        </p:txBody>
      </p:sp>
      <p:sp>
        <p:nvSpPr>
          <p:cNvPr id="27659" name="Rectangle 4"/>
          <p:cNvSpPr txBox="1">
            <a:spLocks noChangeArrowheads="1"/>
          </p:cNvSpPr>
          <p:nvPr/>
        </p:nvSpPr>
        <p:spPr bwMode="auto">
          <a:xfrm>
            <a:off x="8458200" y="64008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A287F3B6-F56A-4968-890E-220BC5CA44AE}" type="slidenum">
              <a:rPr lang="en-US" altLang="en-US" sz="900"/>
              <a:pPr/>
              <a:t>13</a:t>
            </a:fld>
            <a:endParaRPr lang="en-US" altLang="en-US" sz="900"/>
          </a:p>
        </p:txBody>
      </p:sp>
    </p:spTree>
    <p:extLst>
      <p:ext uri="{BB962C8B-B14F-4D97-AF65-F5344CB8AC3E}">
        <p14:creationId xmlns:p14="http://schemas.microsoft.com/office/powerpoint/2010/main" val="208765547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xfrm>
            <a:off x="152400" y="152400"/>
            <a:ext cx="7543800" cy="1079500"/>
          </a:xfrm>
        </p:spPr>
        <p:txBody>
          <a:bodyPr/>
          <a:lstStyle/>
          <a:p>
            <a:pPr eaLnBrk="1" hangingPunct="1"/>
            <a:r>
              <a:rPr lang="en-US" altLang="en-US" smtClean="0"/>
              <a:t>Building an effective program</a:t>
            </a:r>
          </a:p>
        </p:txBody>
      </p:sp>
      <p:sp>
        <p:nvSpPr>
          <p:cNvPr id="14339" name="Rectangle 3"/>
          <p:cNvSpPr>
            <a:spLocks noGrp="1"/>
          </p:cNvSpPr>
          <p:nvPr>
            <p:ph type="body" sz="half" idx="1"/>
          </p:nvPr>
        </p:nvSpPr>
        <p:spPr>
          <a:xfrm>
            <a:off x="381000" y="1295400"/>
            <a:ext cx="5105400" cy="4876800"/>
          </a:xfrm>
        </p:spPr>
        <p:txBody>
          <a:bodyPr/>
          <a:lstStyle/>
          <a:p>
            <a:pPr marL="0" indent="3175" eaLnBrk="1" hangingPunct="1">
              <a:lnSpc>
                <a:spcPct val="80000"/>
              </a:lnSpc>
              <a:buFont typeface="Arial" charset="0"/>
              <a:buNone/>
            </a:pPr>
            <a:endParaRPr lang="en-US" altLang="en-US" sz="1600" smtClean="0">
              <a:solidFill>
                <a:schemeClr val="accent1"/>
              </a:solidFill>
            </a:endParaRPr>
          </a:p>
          <a:p>
            <a:pPr marL="0" indent="3175" eaLnBrk="1" hangingPunct="1">
              <a:lnSpc>
                <a:spcPct val="80000"/>
              </a:lnSpc>
              <a:buFont typeface="Arial" charset="0"/>
              <a:buNone/>
            </a:pPr>
            <a:r>
              <a:rPr lang="en-US" altLang="en-US" sz="2400" b="1" smtClean="0">
                <a:solidFill>
                  <a:schemeClr val="tx2"/>
                </a:solidFill>
              </a:rPr>
              <a:t>ENERGY STAR’s </a:t>
            </a:r>
          </a:p>
          <a:p>
            <a:pPr marL="0" indent="3175" eaLnBrk="1" hangingPunct="1">
              <a:lnSpc>
                <a:spcPct val="80000"/>
              </a:lnSpc>
              <a:buFont typeface="Arial" charset="0"/>
              <a:buNone/>
            </a:pPr>
            <a:r>
              <a:rPr lang="en-US" altLang="en-US" sz="2400" b="1" smtClean="0">
                <a:solidFill>
                  <a:schemeClr val="tx2"/>
                </a:solidFill>
              </a:rPr>
              <a:t>Guidelines for Energy Management</a:t>
            </a:r>
          </a:p>
          <a:p>
            <a:pPr marL="0" indent="3175" eaLnBrk="1" hangingPunct="1">
              <a:lnSpc>
                <a:spcPct val="80000"/>
              </a:lnSpc>
              <a:buFont typeface="Arial" charset="0"/>
              <a:buNone/>
            </a:pPr>
            <a:endParaRPr lang="en-US" altLang="en-US" sz="1800" b="1" smtClean="0">
              <a:solidFill>
                <a:schemeClr val="tx2"/>
              </a:solidFill>
            </a:endParaRPr>
          </a:p>
          <a:p>
            <a:pPr marL="454025" lvl="1" eaLnBrk="1" hangingPunct="1">
              <a:lnSpc>
                <a:spcPct val="80000"/>
              </a:lnSpc>
            </a:pPr>
            <a:r>
              <a:rPr lang="en-US" altLang="en-US" sz="1800" smtClean="0">
                <a:solidFill>
                  <a:schemeClr val="accent1"/>
                </a:solidFill>
              </a:rPr>
              <a:t>A framework for how to develop an energy program</a:t>
            </a:r>
          </a:p>
          <a:p>
            <a:pPr marL="454025" lvl="1" eaLnBrk="1" hangingPunct="1">
              <a:lnSpc>
                <a:spcPct val="80000"/>
              </a:lnSpc>
            </a:pPr>
            <a:endParaRPr lang="en-US" altLang="en-US" sz="1800" smtClean="0">
              <a:solidFill>
                <a:schemeClr val="accent1"/>
              </a:solidFill>
            </a:endParaRPr>
          </a:p>
          <a:p>
            <a:pPr marL="454025" lvl="1" eaLnBrk="1" hangingPunct="1">
              <a:lnSpc>
                <a:spcPct val="80000"/>
              </a:lnSpc>
            </a:pPr>
            <a:r>
              <a:rPr lang="en-US" altLang="en-US" sz="1800" smtClean="0">
                <a:solidFill>
                  <a:schemeClr val="accent1"/>
                </a:solidFill>
              </a:rPr>
              <a:t>Based on best practices from successful ENERGY STAR partner companies.</a:t>
            </a:r>
          </a:p>
          <a:p>
            <a:pPr marL="454025" lvl="1" eaLnBrk="1" hangingPunct="1">
              <a:lnSpc>
                <a:spcPct val="80000"/>
              </a:lnSpc>
            </a:pPr>
            <a:endParaRPr lang="en-US" altLang="en-US" sz="1800" smtClean="0">
              <a:solidFill>
                <a:schemeClr val="accent1"/>
              </a:solidFill>
            </a:endParaRPr>
          </a:p>
          <a:p>
            <a:pPr marL="454025" lvl="1" eaLnBrk="1" hangingPunct="1">
              <a:lnSpc>
                <a:spcPct val="80000"/>
              </a:lnSpc>
            </a:pPr>
            <a:r>
              <a:rPr lang="en-US" altLang="en-US" sz="1800" smtClean="0">
                <a:solidFill>
                  <a:schemeClr val="accent1"/>
                </a:solidFill>
              </a:rPr>
              <a:t>Structured on a “plan-do-act-check” approach.  Informed the ISO 50001 standard.</a:t>
            </a:r>
          </a:p>
          <a:p>
            <a:pPr marL="454025" lvl="1" eaLnBrk="1" hangingPunct="1">
              <a:lnSpc>
                <a:spcPct val="80000"/>
              </a:lnSpc>
              <a:buFont typeface="Arial" charset="0"/>
              <a:buNone/>
            </a:pPr>
            <a:endParaRPr lang="en-US" altLang="en-US" sz="1800" smtClean="0">
              <a:solidFill>
                <a:schemeClr val="accent1"/>
              </a:solidFill>
            </a:endParaRPr>
          </a:p>
          <a:p>
            <a:pPr marL="454025" lvl="1" eaLnBrk="1" hangingPunct="1">
              <a:lnSpc>
                <a:spcPct val="80000"/>
              </a:lnSpc>
            </a:pPr>
            <a:r>
              <a:rPr lang="en-US" altLang="en-US" sz="1800" smtClean="0">
                <a:solidFill>
                  <a:schemeClr val="accent1"/>
                </a:solidFill>
              </a:rPr>
              <a:t>The foundation for the energy programs of thousands of organizations in the U.S.</a:t>
            </a:r>
            <a:endParaRPr lang="en-US" altLang="en-US" sz="1600" smtClean="0">
              <a:solidFill>
                <a:schemeClr val="accent1"/>
              </a:solidFill>
            </a:endParaRPr>
          </a:p>
          <a:p>
            <a:pPr marL="0" indent="3175" eaLnBrk="1" hangingPunct="1">
              <a:lnSpc>
                <a:spcPct val="80000"/>
              </a:lnSpc>
              <a:buFont typeface="Arial" charset="0"/>
              <a:buNone/>
            </a:pPr>
            <a:endParaRPr lang="en-US" altLang="en-US" sz="1600" smtClean="0">
              <a:solidFill>
                <a:schemeClr val="accent1"/>
              </a:solidFill>
            </a:endParaRPr>
          </a:p>
        </p:txBody>
      </p:sp>
      <p:pic>
        <p:nvPicPr>
          <p:cNvPr id="14340" name="Picture 4" descr="Guidelines4powerpoin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562600" y="2362200"/>
            <a:ext cx="3219450" cy="3932238"/>
          </a:xfrm>
        </p:spPr>
      </p:pic>
      <p:sp>
        <p:nvSpPr>
          <p:cNvPr id="14341" name="Text Box 5"/>
          <p:cNvSpPr txBox="1">
            <a:spLocks noChangeArrowheads="1"/>
          </p:cNvSpPr>
          <p:nvPr/>
        </p:nvSpPr>
        <p:spPr bwMode="auto">
          <a:xfrm>
            <a:off x="5257800" y="1524000"/>
            <a:ext cx="3657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altLang="en-US">
                <a:solidFill>
                  <a:schemeClr val="tx2"/>
                </a:solidFill>
              </a:rPr>
              <a:t>ENERGY STAR Guidelines for Energy Management </a:t>
            </a:r>
          </a:p>
        </p:txBody>
      </p:sp>
      <p:sp>
        <p:nvSpPr>
          <p:cNvPr id="14342" name="TextBox 5"/>
          <p:cNvSpPr txBox="1">
            <a:spLocks noChangeArrowheads="1"/>
          </p:cNvSpPr>
          <p:nvPr/>
        </p:nvSpPr>
        <p:spPr bwMode="auto">
          <a:xfrm rot="10800000" flipV="1">
            <a:off x="8763000" y="6507163"/>
            <a:ext cx="381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4E1DFF5B-11F9-483D-9A2E-26EF1892F13F}" type="slidenum">
              <a:rPr lang="en-US" altLang="en-US" sz="1200"/>
              <a:pPr/>
              <a:t>14</a:t>
            </a:fld>
            <a:endParaRPr lang="en-US" altLang="en-US" sz="1200"/>
          </a:p>
        </p:txBody>
      </p:sp>
    </p:spTree>
    <p:extLst>
      <p:ext uri="{BB962C8B-B14F-4D97-AF65-F5344CB8AC3E}">
        <p14:creationId xmlns:p14="http://schemas.microsoft.com/office/powerpoint/2010/main" val="426129670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p:nvPr>
        </p:nvSpPr>
        <p:spPr>
          <a:xfrm>
            <a:off x="152400" y="152400"/>
            <a:ext cx="7620000" cy="1079500"/>
          </a:xfrm>
        </p:spPr>
        <p:txBody>
          <a:bodyPr/>
          <a:lstStyle/>
          <a:p>
            <a:pPr eaLnBrk="1" hangingPunct="1"/>
            <a:r>
              <a:rPr lang="en-US" altLang="en-US" sz="3600" smtClean="0"/>
              <a:t>Assess your energy practices</a:t>
            </a:r>
          </a:p>
        </p:txBody>
      </p:sp>
      <p:pic>
        <p:nvPicPr>
          <p:cNvPr id="49155" name="Picture 3" descr="Guidelines4power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057400"/>
            <a:ext cx="299561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4" descr="matrix-highligh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057400"/>
            <a:ext cx="4200525" cy="35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AutoShape 5"/>
          <p:cNvSpPr>
            <a:spLocks noChangeArrowheads="1"/>
          </p:cNvSpPr>
          <p:nvPr/>
        </p:nvSpPr>
        <p:spPr bwMode="auto">
          <a:xfrm>
            <a:off x="2819400" y="3429000"/>
            <a:ext cx="1752600" cy="9144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3300"/>
          </a:solidFill>
          <a:ln w="9525">
            <a:solidFill>
              <a:schemeClr val="tx1"/>
            </a:solidFill>
            <a:miter lim="800000"/>
            <a:headEnd/>
            <a:tailEnd/>
          </a:ln>
        </p:spPr>
        <p:txBody>
          <a:bodyPr wrap="none" anchor="ctr"/>
          <a:lstStyle/>
          <a:p>
            <a:endParaRPr lang="en-US"/>
          </a:p>
        </p:txBody>
      </p:sp>
      <p:sp>
        <p:nvSpPr>
          <p:cNvPr id="49158" name="Rectangle 6"/>
          <p:cNvSpPr>
            <a:spLocks noChangeArrowheads="1"/>
          </p:cNvSpPr>
          <p:nvPr/>
        </p:nvSpPr>
        <p:spPr bwMode="auto">
          <a:xfrm>
            <a:off x="304800" y="1447800"/>
            <a:ext cx="792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2400"/>
              <a:t>Use the Energy Program &amp; Facility Assessment Matrices</a:t>
            </a:r>
          </a:p>
        </p:txBody>
      </p:sp>
      <p:sp>
        <p:nvSpPr>
          <p:cNvPr id="49159" name="Text Box 7"/>
          <p:cNvSpPr txBox="1">
            <a:spLocks noChangeArrowheads="1"/>
          </p:cNvSpPr>
          <p:nvPr/>
        </p:nvSpPr>
        <p:spPr bwMode="auto">
          <a:xfrm>
            <a:off x="990600" y="5943600"/>
            <a:ext cx="7772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sz="2400" dirty="0" smtClean="0">
                <a:solidFill>
                  <a:schemeClr val="tx2"/>
                </a:solidFill>
              </a:rPr>
              <a:t>(Appendix 1 of the EPA Guidelines for Energy Management)</a:t>
            </a:r>
            <a:endParaRPr lang="en-US" altLang="en-US" sz="2400" dirty="0">
              <a:solidFill>
                <a:schemeClr val="tx2"/>
              </a:solidFill>
            </a:endParaRPr>
          </a:p>
        </p:txBody>
      </p:sp>
      <p:sp>
        <p:nvSpPr>
          <p:cNvPr id="49160" name="Slide Number Placeholder 3"/>
          <p:cNvSpPr txBox="1">
            <a:spLocks/>
          </p:cNvSpPr>
          <p:nvPr/>
        </p:nvSpPr>
        <p:spPr bwMode="auto">
          <a:xfrm>
            <a:off x="8686800" y="64008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3F22BCAB-ED40-4ABC-98D3-C93A681D2D21}" type="slidenum">
              <a:rPr lang="en-US" altLang="en-US" sz="1200"/>
              <a:pPr/>
              <a:t>15</a:t>
            </a:fld>
            <a:endParaRPr lang="en-US" altLang="en-US" sz="1200"/>
          </a:p>
        </p:txBody>
      </p:sp>
    </p:spTree>
    <p:extLst>
      <p:ext uri="{BB962C8B-B14F-4D97-AF65-F5344CB8AC3E}">
        <p14:creationId xmlns:p14="http://schemas.microsoft.com/office/powerpoint/2010/main" val="254428869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smtClean="0"/>
              <a:t>Engage employees</a:t>
            </a:r>
          </a:p>
        </p:txBody>
      </p:sp>
      <p:sp>
        <p:nvSpPr>
          <p:cNvPr id="50179" name="Content Placeholder 2"/>
          <p:cNvSpPr>
            <a:spLocks noGrp="1"/>
          </p:cNvSpPr>
          <p:nvPr>
            <p:ph idx="1"/>
          </p:nvPr>
        </p:nvSpPr>
        <p:spPr>
          <a:xfrm>
            <a:off x="457200" y="1600200"/>
            <a:ext cx="4343400" cy="4525963"/>
          </a:xfrm>
        </p:spPr>
        <p:txBody>
          <a:bodyPr>
            <a:normAutofit lnSpcReduction="10000"/>
          </a:bodyPr>
          <a:lstStyle/>
          <a:p>
            <a:r>
              <a:rPr lang="en-US" altLang="en-US" sz="2000" smtClean="0"/>
              <a:t>Use posters to raise awareness of plant energy spend, goals, etc.</a:t>
            </a:r>
          </a:p>
          <a:p>
            <a:endParaRPr lang="en-US" altLang="en-US" sz="2000" smtClean="0"/>
          </a:p>
          <a:p>
            <a:r>
              <a:rPr lang="en-US" altLang="en-US" sz="2000" smtClean="0"/>
              <a:t>Show people how they can make a difference.</a:t>
            </a:r>
          </a:p>
          <a:p>
            <a:endParaRPr lang="en-US" altLang="en-US" sz="2000" smtClean="0"/>
          </a:p>
          <a:p>
            <a:r>
              <a:rPr lang="en-US" altLang="en-US" sz="2000" smtClean="0"/>
              <a:t>Help people make the connection to saving energy and money at home.</a:t>
            </a:r>
          </a:p>
          <a:p>
            <a:endParaRPr lang="en-US" altLang="en-US" sz="2000" smtClean="0"/>
          </a:p>
          <a:p>
            <a:r>
              <a:rPr lang="en-US" altLang="en-US" sz="2000" smtClean="0"/>
              <a:t>Use free ENERGY STAR resources.</a:t>
            </a:r>
          </a:p>
          <a:p>
            <a:endParaRPr lang="en-US" altLang="en-US" sz="2000" smtClean="0"/>
          </a:p>
          <a:p>
            <a:r>
              <a:rPr lang="en-US" altLang="en-US" sz="2000" b="1" smtClean="0">
                <a:solidFill>
                  <a:schemeClr val="tx2"/>
                </a:solidFill>
              </a:rPr>
              <a:t>GET PEOPLE INTERESTED!</a:t>
            </a:r>
            <a:endParaRPr lang="en-US" altLang="en-US" sz="2400" smtClean="0"/>
          </a:p>
        </p:txBody>
      </p:sp>
      <p:pic>
        <p:nvPicPr>
          <p:cNvPr id="5018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524000"/>
            <a:ext cx="152241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3962400"/>
            <a:ext cx="157956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3048000"/>
            <a:ext cx="22320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3" name="Rectangle 4"/>
          <p:cNvSpPr txBox="1">
            <a:spLocks noChangeArrowheads="1"/>
          </p:cNvSpPr>
          <p:nvPr/>
        </p:nvSpPr>
        <p:spPr bwMode="auto">
          <a:xfrm>
            <a:off x="8610600" y="64008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7EF1ECE3-79BC-445F-9ACF-DDD6B3402AAC}" type="slidenum">
              <a:rPr lang="en-US" altLang="en-US" sz="1200"/>
              <a:pPr/>
              <a:t>16</a:t>
            </a:fld>
            <a:endParaRPr lang="en-US" altLang="en-US" sz="1200"/>
          </a:p>
        </p:txBody>
      </p:sp>
    </p:spTree>
    <p:extLst>
      <p:ext uri="{BB962C8B-B14F-4D97-AF65-F5344CB8AC3E}">
        <p14:creationId xmlns:p14="http://schemas.microsoft.com/office/powerpoint/2010/main" val="23692895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t>We’re competing!</a:t>
            </a:r>
          </a:p>
        </p:txBody>
      </p:sp>
      <p:sp>
        <p:nvSpPr>
          <p:cNvPr id="6147" name="Slide Number Placeholder 3"/>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B0F0"/>
              </a:buClr>
              <a:buFont typeface="Arial" panose="020B0604020202020204" pitchFamily="34" charset="0"/>
              <a:buChar char="•"/>
              <a:defRPr sz="3200">
                <a:solidFill>
                  <a:srgbClr val="6F6F6F"/>
                </a:solidFill>
                <a:latin typeface="Arial" panose="020B0604020202020204" pitchFamily="34" charset="0"/>
                <a:cs typeface="Arial" panose="020B0604020202020204" pitchFamily="34" charset="0"/>
              </a:defRPr>
            </a:lvl1pPr>
            <a:lvl2pPr marL="742950" indent="-285750">
              <a:spcBef>
                <a:spcPct val="20000"/>
              </a:spcBef>
              <a:buClr>
                <a:srgbClr val="00B0F0"/>
              </a:buClr>
              <a:buFont typeface="Arial" panose="020B0604020202020204" pitchFamily="34" charset="0"/>
              <a:buChar char="–"/>
              <a:defRPr sz="2800">
                <a:solidFill>
                  <a:srgbClr val="6F6F6F"/>
                </a:solidFill>
                <a:latin typeface="Arial" panose="020B0604020202020204" pitchFamily="34" charset="0"/>
                <a:cs typeface="Arial" panose="020B0604020202020204" pitchFamily="34" charset="0"/>
              </a:defRPr>
            </a:lvl2pPr>
            <a:lvl3pPr marL="1143000" indent="-228600">
              <a:spcBef>
                <a:spcPct val="20000"/>
              </a:spcBef>
              <a:buClr>
                <a:srgbClr val="00B0F0"/>
              </a:buClr>
              <a:buFont typeface="Arial" panose="020B0604020202020204" pitchFamily="34" charset="0"/>
              <a:buChar char="•"/>
              <a:defRPr sz="2400">
                <a:solidFill>
                  <a:srgbClr val="6F6F6F"/>
                </a:solidFill>
                <a:latin typeface="Arial" panose="020B0604020202020204" pitchFamily="34" charset="0"/>
                <a:cs typeface="Arial" panose="020B0604020202020204" pitchFamily="34" charset="0"/>
              </a:defRPr>
            </a:lvl3pPr>
            <a:lvl4pPr marL="1600200" indent="-228600">
              <a:spcBef>
                <a:spcPct val="20000"/>
              </a:spcBef>
              <a:buClr>
                <a:srgbClr val="00B0F0"/>
              </a:buClr>
              <a:buFont typeface="Arial" panose="020B0604020202020204" pitchFamily="34" charset="0"/>
              <a:buChar char="–"/>
              <a:defRPr sz="2000">
                <a:solidFill>
                  <a:srgbClr val="6F6F6F"/>
                </a:solidFill>
                <a:latin typeface="Arial" panose="020B0604020202020204" pitchFamily="34" charset="0"/>
                <a:cs typeface="Arial" panose="020B0604020202020204" pitchFamily="34" charset="0"/>
              </a:defRPr>
            </a:lvl4pPr>
            <a:lvl5pPr marL="2057400" indent="-228600">
              <a:spcBef>
                <a:spcPct val="20000"/>
              </a:spcBef>
              <a:buClr>
                <a:srgbClr val="00B0F0"/>
              </a:buClr>
              <a:buFont typeface="Arial" panose="020B0604020202020204" pitchFamily="34" charset="0"/>
              <a:buChar char="»"/>
              <a:defRPr sz="2000">
                <a:solidFill>
                  <a:srgbClr val="6F6F6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B0F0"/>
              </a:buClr>
              <a:buFont typeface="Arial" panose="020B0604020202020204" pitchFamily="34" charset="0"/>
              <a:buChar char="»"/>
              <a:defRPr sz="2000">
                <a:solidFill>
                  <a:srgbClr val="6F6F6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B0F0"/>
              </a:buClr>
              <a:buFont typeface="Arial" panose="020B0604020202020204" pitchFamily="34" charset="0"/>
              <a:buChar char="»"/>
              <a:defRPr sz="2000">
                <a:solidFill>
                  <a:srgbClr val="6F6F6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B0F0"/>
              </a:buClr>
              <a:buFont typeface="Arial" panose="020B0604020202020204" pitchFamily="34" charset="0"/>
              <a:buChar char="»"/>
              <a:defRPr sz="2000">
                <a:solidFill>
                  <a:srgbClr val="6F6F6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B0F0"/>
              </a:buClr>
              <a:buFont typeface="Arial" panose="020B0604020202020204" pitchFamily="34" charset="0"/>
              <a:buChar char="»"/>
              <a:defRPr sz="2000">
                <a:solidFill>
                  <a:srgbClr val="6F6F6F"/>
                </a:solidFill>
                <a:latin typeface="Arial" panose="020B0604020202020204" pitchFamily="34" charset="0"/>
                <a:cs typeface="Arial" panose="020B0604020202020204" pitchFamily="34" charset="0"/>
              </a:defRPr>
            </a:lvl9pPr>
          </a:lstStyle>
          <a:p>
            <a:pPr algn="r">
              <a:spcBef>
                <a:spcPct val="50000"/>
              </a:spcBef>
              <a:buClrTx/>
              <a:buFontTx/>
              <a:buNone/>
            </a:pPr>
            <a:fld id="{D680CC64-1609-4C51-91E2-C48B7F570A73}" type="slidenum">
              <a:rPr lang="en-US" altLang="en-US" sz="1400">
                <a:solidFill>
                  <a:schemeClr val="tx1"/>
                </a:solidFill>
              </a:rPr>
              <a:pPr algn="r">
                <a:spcBef>
                  <a:spcPct val="50000"/>
                </a:spcBef>
                <a:buClrTx/>
                <a:buFontTx/>
                <a:buNone/>
              </a:pPr>
              <a:t>17</a:t>
            </a:fld>
            <a:endParaRPr lang="en-US" altLang="en-US" sz="1400">
              <a:solidFill>
                <a:schemeClr val="tx1"/>
              </a:solidFill>
            </a:endParaRPr>
          </a:p>
        </p:txBody>
      </p:sp>
      <p:pic>
        <p:nvPicPr>
          <p:cNvPr id="6148" name="Picture 1"/>
          <p:cNvPicPr>
            <a:picLocks noChangeAspect="1"/>
          </p:cNvPicPr>
          <p:nvPr/>
        </p:nvPicPr>
        <p:blipFill>
          <a:blip r:embed="rId3">
            <a:extLst>
              <a:ext uri="{28A0092B-C50C-407E-A947-70E740481C1C}">
                <a14:useLocalDpi xmlns:a14="http://schemas.microsoft.com/office/drawing/2010/main" val="0"/>
              </a:ext>
            </a:extLst>
          </a:blip>
          <a:srcRect t="30811" b="32072"/>
          <a:stretch>
            <a:fillRect/>
          </a:stretch>
        </p:blipFill>
        <p:spPr bwMode="auto">
          <a:xfrm>
            <a:off x="533400" y="1450975"/>
            <a:ext cx="8069263"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18868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52400" y="381000"/>
            <a:ext cx="7620000" cy="762000"/>
          </a:xfrm>
        </p:spPr>
        <p:txBody>
          <a:bodyPr/>
          <a:lstStyle/>
          <a:p>
            <a:r>
              <a:rPr lang="en-US" altLang="en-US" smtClean="0"/>
              <a:t>About the 2015 Competition</a:t>
            </a:r>
          </a:p>
        </p:txBody>
      </p:sp>
      <p:sp>
        <p:nvSpPr>
          <p:cNvPr id="7171" name="Content Placeholder 6"/>
          <p:cNvSpPr>
            <a:spLocks noGrp="1"/>
          </p:cNvSpPr>
          <p:nvPr>
            <p:ph sz="half" idx="2"/>
          </p:nvPr>
        </p:nvSpPr>
        <p:spPr>
          <a:xfrm>
            <a:off x="457200" y="1374775"/>
            <a:ext cx="7924800" cy="5254625"/>
          </a:xfrm>
        </p:spPr>
        <p:txBody>
          <a:bodyPr/>
          <a:lstStyle/>
          <a:p>
            <a:pPr>
              <a:spcBef>
                <a:spcPts val="1200"/>
              </a:spcBef>
              <a:defRPr/>
            </a:pPr>
            <a:r>
              <a:rPr lang="en-US" altLang="en-US" sz="1800" dirty="0" smtClean="0"/>
              <a:t>For the second consecutive year, EPA’s ENERGY STAR program is hosting the </a:t>
            </a:r>
            <a:r>
              <a:rPr lang="en-US" altLang="en-US" sz="1800" i="1" dirty="0" smtClean="0"/>
              <a:t>Battle of the Buildings: Team Challenge</a:t>
            </a:r>
          </a:p>
          <a:p>
            <a:pPr>
              <a:spcBef>
                <a:spcPts val="1200"/>
              </a:spcBef>
              <a:defRPr/>
            </a:pPr>
            <a:r>
              <a:rPr lang="en-US" altLang="en-US" sz="1800" dirty="0" smtClean="0"/>
              <a:t>Buildings and teams compete to see who can reduce their energy waste the most.</a:t>
            </a:r>
          </a:p>
          <a:p>
            <a:pPr>
              <a:spcBef>
                <a:spcPts val="1200"/>
              </a:spcBef>
              <a:defRPr/>
            </a:pPr>
            <a:endParaRPr lang="en-US" altLang="en-US" sz="2000" dirty="0"/>
          </a:p>
          <a:p>
            <a:pPr>
              <a:spcBef>
                <a:spcPts val="1200"/>
              </a:spcBef>
              <a:defRPr/>
            </a:pPr>
            <a:endParaRPr lang="en-US" altLang="en-US" sz="2000" dirty="0" smtClean="0"/>
          </a:p>
          <a:p>
            <a:pPr>
              <a:spcBef>
                <a:spcPts val="1200"/>
              </a:spcBef>
              <a:defRPr/>
            </a:pPr>
            <a:endParaRPr lang="en-US" altLang="en-US" sz="2000" dirty="0"/>
          </a:p>
          <a:p>
            <a:pPr>
              <a:spcBef>
                <a:spcPts val="1200"/>
              </a:spcBef>
              <a:defRPr/>
            </a:pPr>
            <a:endParaRPr lang="en-US" altLang="en-US" sz="2000" dirty="0" smtClean="0"/>
          </a:p>
          <a:p>
            <a:pPr>
              <a:spcBef>
                <a:spcPts val="1200"/>
              </a:spcBef>
              <a:defRPr/>
            </a:pPr>
            <a:endParaRPr lang="en-US" altLang="en-US" sz="2000" dirty="0"/>
          </a:p>
          <a:p>
            <a:pPr marL="0" indent="0">
              <a:spcBef>
                <a:spcPts val="1200"/>
              </a:spcBef>
              <a:buFont typeface="Arial" panose="020B0604020202020204" pitchFamily="34" charset="0"/>
              <a:buNone/>
              <a:defRPr/>
            </a:pPr>
            <a:r>
              <a:rPr lang="en-US" altLang="en-US" sz="2000" dirty="0" smtClean="0"/>
              <a:t>	 </a:t>
            </a:r>
            <a:br>
              <a:rPr lang="en-US" altLang="en-US" sz="2000" dirty="0" smtClean="0"/>
            </a:br>
            <a:r>
              <a:rPr lang="en-US" altLang="en-US" sz="2000" dirty="0" smtClean="0"/>
              <a:t>	*</a:t>
            </a:r>
            <a:r>
              <a:rPr lang="en-US" altLang="en-US" sz="1600" dirty="0" smtClean="0"/>
              <a:t>Available for Federal and non-Federal buildings and teams</a:t>
            </a:r>
          </a:p>
        </p:txBody>
      </p:sp>
      <p:sp>
        <p:nvSpPr>
          <p:cNvPr id="7172" name="Slide Number Placeholder 3"/>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B0F0"/>
              </a:buClr>
              <a:buFont typeface="Arial" panose="020B0604020202020204" pitchFamily="34" charset="0"/>
              <a:buChar char="•"/>
              <a:defRPr sz="3200">
                <a:solidFill>
                  <a:srgbClr val="6F6F6F"/>
                </a:solidFill>
                <a:latin typeface="Arial" panose="020B0604020202020204" pitchFamily="34" charset="0"/>
                <a:cs typeface="Arial" panose="020B0604020202020204" pitchFamily="34" charset="0"/>
              </a:defRPr>
            </a:lvl1pPr>
            <a:lvl2pPr marL="742950" indent="-285750">
              <a:spcBef>
                <a:spcPct val="20000"/>
              </a:spcBef>
              <a:buClr>
                <a:srgbClr val="00B0F0"/>
              </a:buClr>
              <a:buFont typeface="Arial" panose="020B0604020202020204" pitchFamily="34" charset="0"/>
              <a:buChar char="–"/>
              <a:defRPr sz="2800">
                <a:solidFill>
                  <a:srgbClr val="6F6F6F"/>
                </a:solidFill>
                <a:latin typeface="Arial" panose="020B0604020202020204" pitchFamily="34" charset="0"/>
                <a:cs typeface="Arial" panose="020B0604020202020204" pitchFamily="34" charset="0"/>
              </a:defRPr>
            </a:lvl2pPr>
            <a:lvl3pPr marL="1143000" indent="-228600">
              <a:spcBef>
                <a:spcPct val="20000"/>
              </a:spcBef>
              <a:buClr>
                <a:srgbClr val="00B0F0"/>
              </a:buClr>
              <a:buFont typeface="Arial" panose="020B0604020202020204" pitchFamily="34" charset="0"/>
              <a:buChar char="•"/>
              <a:defRPr sz="2400">
                <a:solidFill>
                  <a:srgbClr val="6F6F6F"/>
                </a:solidFill>
                <a:latin typeface="Arial" panose="020B0604020202020204" pitchFamily="34" charset="0"/>
                <a:cs typeface="Arial" panose="020B0604020202020204" pitchFamily="34" charset="0"/>
              </a:defRPr>
            </a:lvl3pPr>
            <a:lvl4pPr marL="1600200" indent="-228600">
              <a:spcBef>
                <a:spcPct val="20000"/>
              </a:spcBef>
              <a:buClr>
                <a:srgbClr val="00B0F0"/>
              </a:buClr>
              <a:buFont typeface="Arial" panose="020B0604020202020204" pitchFamily="34" charset="0"/>
              <a:buChar char="–"/>
              <a:defRPr sz="2000">
                <a:solidFill>
                  <a:srgbClr val="6F6F6F"/>
                </a:solidFill>
                <a:latin typeface="Arial" panose="020B0604020202020204" pitchFamily="34" charset="0"/>
                <a:cs typeface="Arial" panose="020B0604020202020204" pitchFamily="34" charset="0"/>
              </a:defRPr>
            </a:lvl4pPr>
            <a:lvl5pPr marL="2057400" indent="-228600">
              <a:spcBef>
                <a:spcPct val="20000"/>
              </a:spcBef>
              <a:buClr>
                <a:srgbClr val="00B0F0"/>
              </a:buClr>
              <a:buFont typeface="Arial" panose="020B0604020202020204" pitchFamily="34" charset="0"/>
              <a:buChar char="»"/>
              <a:defRPr sz="2000">
                <a:solidFill>
                  <a:srgbClr val="6F6F6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B0F0"/>
              </a:buClr>
              <a:buFont typeface="Arial" panose="020B0604020202020204" pitchFamily="34" charset="0"/>
              <a:buChar char="»"/>
              <a:defRPr sz="2000">
                <a:solidFill>
                  <a:srgbClr val="6F6F6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B0F0"/>
              </a:buClr>
              <a:buFont typeface="Arial" panose="020B0604020202020204" pitchFamily="34" charset="0"/>
              <a:buChar char="»"/>
              <a:defRPr sz="2000">
                <a:solidFill>
                  <a:srgbClr val="6F6F6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B0F0"/>
              </a:buClr>
              <a:buFont typeface="Arial" panose="020B0604020202020204" pitchFamily="34" charset="0"/>
              <a:buChar char="»"/>
              <a:defRPr sz="2000">
                <a:solidFill>
                  <a:srgbClr val="6F6F6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B0F0"/>
              </a:buClr>
              <a:buFont typeface="Arial" panose="020B0604020202020204" pitchFamily="34" charset="0"/>
              <a:buChar char="»"/>
              <a:defRPr sz="2000">
                <a:solidFill>
                  <a:srgbClr val="6F6F6F"/>
                </a:solidFill>
                <a:latin typeface="Arial" panose="020B0604020202020204" pitchFamily="34" charset="0"/>
                <a:cs typeface="Arial" panose="020B0604020202020204" pitchFamily="34" charset="0"/>
              </a:defRPr>
            </a:lvl9pPr>
          </a:lstStyle>
          <a:p>
            <a:pPr algn="r">
              <a:spcBef>
                <a:spcPct val="50000"/>
              </a:spcBef>
              <a:buClrTx/>
              <a:buFontTx/>
              <a:buNone/>
            </a:pPr>
            <a:fld id="{F344C34D-D946-4FC7-9612-82B6F579FD98}" type="slidenum">
              <a:rPr lang="en-US" altLang="en-US" sz="1400">
                <a:solidFill>
                  <a:schemeClr val="tx1"/>
                </a:solidFill>
              </a:rPr>
              <a:pPr algn="r">
                <a:spcBef>
                  <a:spcPct val="50000"/>
                </a:spcBef>
                <a:buClrTx/>
                <a:buFontTx/>
                <a:buNone/>
              </a:pPr>
              <a:t>18</a:t>
            </a:fld>
            <a:endParaRPr lang="en-US" altLang="en-US" sz="1400">
              <a:solidFill>
                <a:schemeClr val="tx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8233850"/>
              </p:ext>
            </p:extLst>
          </p:nvPr>
        </p:nvGraphicFramePr>
        <p:xfrm>
          <a:off x="838200" y="2895599"/>
          <a:ext cx="7010400" cy="3124202"/>
        </p:xfrm>
        <a:graphic>
          <a:graphicData uri="http://schemas.openxmlformats.org/drawingml/2006/table">
            <a:tbl>
              <a:tblPr firstRow="1" bandRow="1">
                <a:tableStyleId>{5C22544A-7EE6-4342-B048-85BDC9FD1C3A}</a:tableStyleId>
              </a:tblPr>
              <a:tblGrid>
                <a:gridCol w="3680460"/>
                <a:gridCol w="3329940"/>
              </a:tblGrid>
              <a:tr h="728969">
                <a:tc>
                  <a:txBody>
                    <a:bodyPr/>
                    <a:lstStyle/>
                    <a:p>
                      <a:r>
                        <a:rPr lang="en-US" sz="1600" b="0" dirty="0" smtClean="0"/>
                        <a:t>Available EPA Recognition for energy and water savings</a:t>
                      </a:r>
                      <a:endParaRPr lang="en-US" sz="1600" b="0" dirty="0"/>
                    </a:p>
                  </a:txBody>
                  <a:tcPr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US" sz="1600" b="0" dirty="0" smtClean="0"/>
                        <a:t>Criteria</a:t>
                      </a:r>
                      <a:endParaRPr lang="en-US" sz="1600" b="0" dirty="0"/>
                    </a:p>
                  </a:txBody>
                  <a:tcPr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r>
              <a:tr h="422191">
                <a:tc>
                  <a:txBody>
                    <a:bodyPr/>
                    <a:lstStyle/>
                    <a:p>
                      <a:r>
                        <a:rPr lang="en-US" sz="1600" dirty="0" smtClean="0"/>
                        <a:t>Overall Top Team*</a:t>
                      </a:r>
                      <a:endParaRPr lang="en-US" sz="1600" dirty="0"/>
                    </a:p>
                  </a:txBody>
                  <a:tcPr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3">
                  <a:txBody>
                    <a:bodyPr/>
                    <a:lstStyle/>
                    <a:p>
                      <a:r>
                        <a:rPr lang="en-US" sz="1600" dirty="0" smtClean="0"/>
                        <a:t>Percentage-based reduction in energy or water use from 2014 to 2015</a:t>
                      </a:r>
                    </a:p>
                  </a:txBody>
                  <a:tcPr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22191">
                <a:tc>
                  <a:txBody>
                    <a:bodyPr/>
                    <a:lstStyle/>
                    <a:p>
                      <a:r>
                        <a:rPr lang="en-US" sz="1600" dirty="0" smtClean="0"/>
                        <a:t>Overall Top Building*</a:t>
                      </a:r>
                      <a:endParaRPr lang="en-US" sz="1600" dirty="0"/>
                    </a:p>
                  </a:txBody>
                  <a:tcPr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lang="en-US" dirty="0"/>
                    </a:p>
                  </a:txBody>
                  <a:tcPr>
                    <a:solidFill>
                      <a:schemeClr val="bg1">
                        <a:lumMod val="95000"/>
                      </a:schemeClr>
                    </a:solidFill>
                  </a:tcPr>
                </a:tc>
              </a:tr>
              <a:tr h="509451">
                <a:tc>
                  <a:txBody>
                    <a:bodyPr/>
                    <a:lstStyle/>
                    <a:p>
                      <a:r>
                        <a:rPr lang="en-US" sz="1600" dirty="0" smtClean="0"/>
                        <a:t>Top Building by Category</a:t>
                      </a:r>
                      <a:endParaRPr lang="en-US" sz="1600" dirty="0"/>
                    </a:p>
                  </a:txBody>
                  <a:tcPr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lang="en-US" dirty="0"/>
                    </a:p>
                  </a:txBody>
                  <a:tcPr>
                    <a:solidFill>
                      <a:schemeClr val="bg1">
                        <a:lumMod val="95000"/>
                      </a:schemeClr>
                    </a:solidFill>
                  </a:tcPr>
                </a:tc>
              </a:tr>
              <a:tr h="422191">
                <a:tc>
                  <a:txBody>
                    <a:bodyPr/>
                    <a:lstStyle/>
                    <a:p>
                      <a:r>
                        <a:rPr lang="en-US" sz="1600" dirty="0" smtClean="0"/>
                        <a:t>20%</a:t>
                      </a:r>
                      <a:r>
                        <a:rPr lang="en-US" sz="1600" baseline="0" dirty="0" smtClean="0"/>
                        <a:t> Team Reduction*</a:t>
                      </a:r>
                      <a:endParaRPr lang="en-US" sz="1600" dirty="0"/>
                    </a:p>
                  </a:txBody>
                  <a:tcPr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r>
                        <a:rPr lang="en-US" sz="1600" dirty="0" smtClean="0"/>
                        <a:t>20% or more reduction</a:t>
                      </a:r>
                      <a:r>
                        <a:rPr lang="en-US" sz="1600" baseline="0" dirty="0" smtClean="0"/>
                        <a:t> in energy or water use </a:t>
                      </a:r>
                      <a:r>
                        <a:rPr lang="en-US" sz="1600" dirty="0" smtClean="0"/>
                        <a:t>from 2014 to 2015</a:t>
                      </a:r>
                    </a:p>
                  </a:txBody>
                  <a:tcPr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619209">
                <a:tc>
                  <a:txBody>
                    <a:bodyPr/>
                    <a:lstStyle/>
                    <a:p>
                      <a:r>
                        <a:rPr lang="en-US" sz="1600" dirty="0" smtClean="0"/>
                        <a:t>20% Building Reduction*</a:t>
                      </a:r>
                      <a:endParaRPr lang="en-US" sz="1600" dirty="0"/>
                    </a:p>
                  </a:txBody>
                  <a:tcPr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lang="en-US" dirty="0"/>
                    </a:p>
                  </a:txBody>
                  <a:tcPr>
                    <a:solidFill>
                      <a:schemeClr val="bg1">
                        <a:lumMod val="95000"/>
                      </a:schemeClr>
                    </a:solidFill>
                  </a:tcPr>
                </a:tc>
              </a:tr>
            </a:tbl>
          </a:graphicData>
        </a:graphic>
      </p:graphicFrame>
    </p:spTree>
    <p:extLst>
      <p:ext uri="{BB962C8B-B14F-4D97-AF65-F5344CB8AC3E}">
        <p14:creationId xmlns:p14="http://schemas.microsoft.com/office/powerpoint/2010/main" val="27916866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smtClean="0"/>
              <a:t>About Our 2015 Team</a:t>
            </a:r>
          </a:p>
        </p:txBody>
      </p:sp>
      <p:sp>
        <p:nvSpPr>
          <p:cNvPr id="1024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B0F0"/>
              </a:buClr>
              <a:buFont typeface="Arial" panose="020B0604020202020204" pitchFamily="34" charset="0"/>
              <a:buChar char="•"/>
              <a:defRPr sz="3200">
                <a:solidFill>
                  <a:srgbClr val="6F6F6F"/>
                </a:solidFill>
                <a:latin typeface="Arial" panose="020B0604020202020204" pitchFamily="34" charset="0"/>
                <a:cs typeface="Arial" panose="020B0604020202020204" pitchFamily="34" charset="0"/>
              </a:defRPr>
            </a:lvl1pPr>
            <a:lvl2pPr marL="742950" indent="-285750">
              <a:spcBef>
                <a:spcPct val="20000"/>
              </a:spcBef>
              <a:buClr>
                <a:srgbClr val="00B0F0"/>
              </a:buClr>
              <a:buFont typeface="Arial" panose="020B0604020202020204" pitchFamily="34" charset="0"/>
              <a:buChar char="–"/>
              <a:defRPr sz="2800">
                <a:solidFill>
                  <a:srgbClr val="6F6F6F"/>
                </a:solidFill>
                <a:latin typeface="Arial" panose="020B0604020202020204" pitchFamily="34" charset="0"/>
                <a:cs typeface="Arial" panose="020B0604020202020204" pitchFamily="34" charset="0"/>
              </a:defRPr>
            </a:lvl2pPr>
            <a:lvl3pPr marL="1143000" indent="-228600">
              <a:spcBef>
                <a:spcPct val="20000"/>
              </a:spcBef>
              <a:buClr>
                <a:srgbClr val="00B0F0"/>
              </a:buClr>
              <a:buFont typeface="Arial" panose="020B0604020202020204" pitchFamily="34" charset="0"/>
              <a:buChar char="•"/>
              <a:defRPr sz="2400">
                <a:solidFill>
                  <a:srgbClr val="6F6F6F"/>
                </a:solidFill>
                <a:latin typeface="Arial" panose="020B0604020202020204" pitchFamily="34" charset="0"/>
                <a:cs typeface="Arial" panose="020B0604020202020204" pitchFamily="34" charset="0"/>
              </a:defRPr>
            </a:lvl3pPr>
            <a:lvl4pPr marL="1600200" indent="-228600">
              <a:spcBef>
                <a:spcPct val="20000"/>
              </a:spcBef>
              <a:buClr>
                <a:srgbClr val="00B0F0"/>
              </a:buClr>
              <a:buFont typeface="Arial" panose="020B0604020202020204" pitchFamily="34" charset="0"/>
              <a:buChar char="–"/>
              <a:defRPr sz="2000">
                <a:solidFill>
                  <a:srgbClr val="6F6F6F"/>
                </a:solidFill>
                <a:latin typeface="Arial" panose="020B0604020202020204" pitchFamily="34" charset="0"/>
                <a:cs typeface="Arial" panose="020B0604020202020204" pitchFamily="34" charset="0"/>
              </a:defRPr>
            </a:lvl4pPr>
            <a:lvl5pPr marL="2057400" indent="-228600">
              <a:spcBef>
                <a:spcPct val="20000"/>
              </a:spcBef>
              <a:buClr>
                <a:srgbClr val="00B0F0"/>
              </a:buClr>
              <a:buFont typeface="Arial" panose="020B0604020202020204" pitchFamily="34" charset="0"/>
              <a:buChar char="»"/>
              <a:defRPr sz="2000">
                <a:solidFill>
                  <a:srgbClr val="6F6F6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B0F0"/>
              </a:buClr>
              <a:buFont typeface="Arial" panose="020B0604020202020204" pitchFamily="34" charset="0"/>
              <a:buChar char="»"/>
              <a:defRPr sz="2000">
                <a:solidFill>
                  <a:srgbClr val="6F6F6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B0F0"/>
              </a:buClr>
              <a:buFont typeface="Arial" panose="020B0604020202020204" pitchFamily="34" charset="0"/>
              <a:buChar char="»"/>
              <a:defRPr sz="2000">
                <a:solidFill>
                  <a:srgbClr val="6F6F6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B0F0"/>
              </a:buClr>
              <a:buFont typeface="Arial" panose="020B0604020202020204" pitchFamily="34" charset="0"/>
              <a:buChar char="»"/>
              <a:defRPr sz="2000">
                <a:solidFill>
                  <a:srgbClr val="6F6F6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B0F0"/>
              </a:buClr>
              <a:buFont typeface="Arial" panose="020B0604020202020204" pitchFamily="34" charset="0"/>
              <a:buChar char="»"/>
              <a:defRPr sz="2000">
                <a:solidFill>
                  <a:srgbClr val="6F6F6F"/>
                </a:solidFill>
                <a:latin typeface="Arial" panose="020B0604020202020204" pitchFamily="34" charset="0"/>
                <a:cs typeface="Arial" panose="020B0604020202020204" pitchFamily="34" charset="0"/>
              </a:defRPr>
            </a:lvl9pPr>
          </a:lstStyle>
          <a:p>
            <a:pPr>
              <a:spcBef>
                <a:spcPct val="50000"/>
              </a:spcBef>
              <a:buClrTx/>
              <a:buFontTx/>
              <a:buNone/>
            </a:pPr>
            <a:fld id="{52AC83F6-3E7C-4080-BB12-18A20C7F9610}" type="slidenum">
              <a:rPr lang="en-US" altLang="en-US" sz="1400" smtClean="0">
                <a:solidFill>
                  <a:schemeClr val="tx1"/>
                </a:solidFill>
              </a:rPr>
              <a:pPr>
                <a:spcBef>
                  <a:spcPct val="50000"/>
                </a:spcBef>
                <a:buClrTx/>
                <a:buFontTx/>
                <a:buNone/>
              </a:pPr>
              <a:t>19</a:t>
            </a:fld>
            <a:endParaRPr lang="en-US" altLang="en-US" sz="1400" smtClean="0">
              <a:solidFill>
                <a:schemeClr val="tx1"/>
              </a:solidFill>
            </a:endParaRPr>
          </a:p>
        </p:txBody>
      </p:sp>
      <p:sp>
        <p:nvSpPr>
          <p:cNvPr id="10244" name="Content Placeholder 6"/>
          <p:cNvSpPr>
            <a:spLocks noGrp="1"/>
          </p:cNvSpPr>
          <p:nvPr>
            <p:ph sz="half" idx="2"/>
          </p:nvPr>
        </p:nvSpPr>
        <p:spPr>
          <a:xfrm>
            <a:off x="457200" y="1368425"/>
            <a:ext cx="8229600" cy="5187950"/>
          </a:xfrm>
        </p:spPr>
        <p:txBody>
          <a:bodyPr/>
          <a:lstStyle/>
          <a:p>
            <a:pPr>
              <a:spcBef>
                <a:spcPts val="1800"/>
              </a:spcBef>
            </a:pPr>
            <a:r>
              <a:rPr lang="en-US" altLang="en-US" dirty="0" smtClean="0"/>
              <a:t>We have buildings in this competition! </a:t>
            </a:r>
          </a:p>
          <a:p>
            <a:pPr lvl="1">
              <a:spcBef>
                <a:spcPts val="1800"/>
              </a:spcBef>
            </a:pPr>
            <a:r>
              <a:rPr lang="en-US" altLang="en-US" dirty="0"/>
              <a:t>Buildings from DES, DVA, ECY and Pierce College are participating in the 2015 Battle of the Buildings.  DVA is in the lead with Pierce College next.  The group reduced energy use by 8% in the first 6 months.</a:t>
            </a:r>
          </a:p>
          <a:p>
            <a:r>
              <a:rPr lang="en-US" altLang="en-US" dirty="0" smtClean="0"/>
              <a:t>Our numbers:</a:t>
            </a:r>
          </a:p>
          <a:p>
            <a:pPr lvl="1"/>
            <a:r>
              <a:rPr lang="en-US" altLang="en-US" dirty="0" smtClean="0"/>
              <a:t>Starting weight: </a:t>
            </a:r>
            <a:r>
              <a:rPr lang="en-US" altLang="en-US" dirty="0"/>
              <a:t>256 million </a:t>
            </a:r>
            <a:r>
              <a:rPr lang="en-US" altLang="en-US" dirty="0" err="1"/>
              <a:t>kBtu’s</a:t>
            </a:r>
            <a:r>
              <a:rPr lang="en-US" altLang="en-US" dirty="0"/>
              <a:t> (Source Energy)</a:t>
            </a:r>
          </a:p>
          <a:p>
            <a:pPr lvl="1"/>
            <a:r>
              <a:rPr lang="en-US" altLang="en-US" dirty="0" smtClean="0"/>
              <a:t>If we reduce energy use by 10%, we’ll save:</a:t>
            </a:r>
          </a:p>
          <a:p>
            <a:pPr lvl="2"/>
            <a:r>
              <a:rPr lang="en-US" altLang="en-US" dirty="0"/>
              <a:t>25.6 million </a:t>
            </a:r>
            <a:r>
              <a:rPr lang="en-US" altLang="en-US" dirty="0" err="1" smtClean="0"/>
              <a:t>kBtus</a:t>
            </a:r>
            <a:r>
              <a:rPr lang="en-US" altLang="en-US" dirty="0" smtClean="0"/>
              <a:t>, enough to power a 150,000 sf office building!</a:t>
            </a:r>
            <a:endParaRPr lang="en-US" altLang="en-US" dirty="0"/>
          </a:p>
          <a:p>
            <a:pPr marL="342900" lvl="2" indent="-342900"/>
            <a:r>
              <a:rPr lang="en-US" altLang="en-US" sz="2800" dirty="0" smtClean="0"/>
              <a:t>The winner of the 2015 Battle of the Buildings will be announced in April 2016.</a:t>
            </a:r>
            <a:endParaRPr lang="en-US" altLang="en-US" sz="2800" dirty="0"/>
          </a:p>
          <a:p>
            <a:pPr lvl="2"/>
            <a:endParaRPr lang="en-US" altLang="en-US" dirty="0" smtClean="0"/>
          </a:p>
        </p:txBody>
      </p:sp>
    </p:spTree>
    <p:extLst>
      <p:ext uri="{BB962C8B-B14F-4D97-AF65-F5344CB8AC3E}">
        <p14:creationId xmlns:p14="http://schemas.microsoft.com/office/powerpoint/2010/main" val="39964224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0" y="2057400"/>
            <a:ext cx="7133389" cy="3505200"/>
          </a:xfrm>
        </p:spPr>
        <p:txBody>
          <a:bodyPr>
            <a:normAutofit/>
          </a:bodyPr>
          <a:lstStyle/>
          <a:p>
            <a:pPr marL="0" indent="0" algn="ctr">
              <a:buNone/>
            </a:pPr>
            <a:r>
              <a:rPr lang="en-US" sz="5400" dirty="0" smtClean="0"/>
              <a:t>Measure what you want to manage</a:t>
            </a:r>
            <a:endParaRPr lang="en-US" sz="5400" dirty="0"/>
          </a:p>
          <a:p>
            <a:pPr lvl="1"/>
            <a:endParaRPr lang="en-US" dirty="0"/>
          </a:p>
          <a:p>
            <a:pPr marL="914400" lvl="2" indent="0">
              <a:buNone/>
            </a:pPr>
            <a:endParaRPr lang="en-US" dirty="0" smtClean="0"/>
          </a:p>
        </p:txBody>
      </p:sp>
      <p:sp>
        <p:nvSpPr>
          <p:cNvPr id="3" name="Title 2"/>
          <p:cNvSpPr>
            <a:spLocks noGrp="1"/>
          </p:cNvSpPr>
          <p:nvPr>
            <p:ph type="title"/>
          </p:nvPr>
        </p:nvSpPr>
        <p:spPr>
          <a:xfrm>
            <a:off x="381000" y="228600"/>
            <a:ext cx="8229600" cy="914400"/>
          </a:xfrm>
        </p:spPr>
        <p:txBody>
          <a:bodyPr>
            <a:normAutofit/>
          </a:bodyPr>
          <a:lstStyle/>
          <a:p>
            <a:r>
              <a:rPr lang="en-US" dirty="0" smtClean="0"/>
              <a:t>Building Energy Benchmarking</a:t>
            </a:r>
            <a:endParaRPr lang="en-US" dirty="0"/>
          </a:p>
        </p:txBody>
      </p:sp>
      <p:pic>
        <p:nvPicPr>
          <p:cNvPr id="4" name="Picture 3" descr="Button_Green.png"/>
          <p:cNvPicPr>
            <a:picLocks noChangeAspect="1"/>
          </p:cNvPicPr>
          <p:nvPr/>
        </p:nvPicPr>
        <p:blipFill>
          <a:blip r:embed="rId3" cstate="print"/>
          <a:stretch>
            <a:fillRect/>
          </a:stretch>
        </p:blipFill>
        <p:spPr>
          <a:xfrm>
            <a:off x="181811" y="5791200"/>
            <a:ext cx="961189" cy="880874"/>
          </a:xfrm>
          <a:prstGeom prst="rect">
            <a:avLst/>
          </a:prstGeom>
        </p:spPr>
      </p:pic>
      <p:pic>
        <p:nvPicPr>
          <p:cNvPr id="5" name="Content Placeholder 5" descr="Button_Orange.png"/>
          <p:cNvPicPr>
            <a:picLocks noChangeAspect="1"/>
          </p:cNvPicPr>
          <p:nvPr/>
        </p:nvPicPr>
        <p:blipFill>
          <a:blip r:embed="rId4" cstate="print"/>
          <a:stretch>
            <a:fillRect/>
          </a:stretch>
        </p:blipFill>
        <p:spPr>
          <a:xfrm>
            <a:off x="185139" y="5791200"/>
            <a:ext cx="957861" cy="877824"/>
          </a:xfrm>
          <a:prstGeom prst="rect">
            <a:avLst/>
          </a:prstGeom>
        </p:spPr>
      </p:pic>
      <p:sp>
        <p:nvSpPr>
          <p:cNvPr id="6" name="Rectangle 5"/>
          <p:cNvSpPr/>
          <p:nvPr/>
        </p:nvSpPr>
        <p:spPr>
          <a:xfrm>
            <a:off x="2895600" y="4284785"/>
            <a:ext cx="3663182" cy="1323439"/>
          </a:xfrm>
          <a:prstGeom prst="rect">
            <a:avLst/>
          </a:prstGeom>
        </p:spPr>
        <p:txBody>
          <a:bodyPr wrap="none">
            <a:spAutoFit/>
          </a:bodyPr>
          <a:lstStyle/>
          <a:p>
            <a:r>
              <a:rPr lang="en-US" sz="8000" b="1" dirty="0">
                <a:solidFill>
                  <a:srgbClr val="6DB33F"/>
                </a:solidFill>
                <a:latin typeface="Arial" pitchFamily="34" charset="0"/>
                <a:ea typeface="+mj-ea"/>
                <a:cs typeface="Arial" pitchFamily="34" charset="0"/>
              </a:rPr>
              <a:t>Energy</a:t>
            </a:r>
          </a:p>
        </p:txBody>
      </p:sp>
    </p:spTree>
    <p:extLst>
      <p:ext uri="{BB962C8B-B14F-4D97-AF65-F5344CB8AC3E}">
        <p14:creationId xmlns:p14="http://schemas.microsoft.com/office/powerpoint/2010/main" val="740191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5" presetClass="emph" presetSubtype="0" fill="hold" grpId="0" nodeType="clickEffect">
                                  <p:stCondLst>
                                    <p:cond delay="0"/>
                                  </p:stCondLst>
                                  <p:childTnLst>
                                    <p:anim calcmode="discrete" valueType="str">
                                      <p:cBhvr>
                                        <p:cTn id="10" dur="1000" fill="hold"/>
                                        <p:tgtEl>
                                          <p:spTgt spid="6">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mph" presetSubtype="0" fill="hold" grpId="1" nodeType="clickEffect">
                                  <p:stCondLst>
                                    <p:cond delay="0"/>
                                  </p:stCondLst>
                                  <p:childTnLst>
                                    <p:anim calcmode="discrete" valueType="str">
                                      <p:cBhvr>
                                        <p:cTn id="14" dur="1000" fill="hold"/>
                                        <p:tgtEl>
                                          <p:spTgt spid="6">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par>
                    <p:cTn id="15" fill="hold">
                      <p:stCondLst>
                        <p:cond delay="indefinite"/>
                      </p:stCondLst>
                      <p:childTnLst>
                        <p:par>
                          <p:cTn id="16" fill="hold">
                            <p:stCondLst>
                              <p:cond delay="0"/>
                            </p:stCondLst>
                            <p:childTnLst>
                              <p:par>
                                <p:cTn id="17" presetID="35" presetClass="emph" presetSubtype="0" fill="hold" grpId="2" nodeType="clickEffect">
                                  <p:stCondLst>
                                    <p:cond delay="0"/>
                                  </p:stCondLst>
                                  <p:childTnLst>
                                    <p:anim calcmode="discrete" valueType="str">
                                      <p:cBhvr>
                                        <p:cTn id="18" dur="1000" fill="hold"/>
                                        <p:tgtEl>
                                          <p:spTgt spid="6">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6" grpId="1" build="allAtOnce"/>
      <p:bldP spid="6" grpId="2"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52400" y="381000"/>
            <a:ext cx="7620000" cy="762000"/>
          </a:xfrm>
        </p:spPr>
        <p:txBody>
          <a:bodyPr/>
          <a:lstStyle/>
          <a:p>
            <a:r>
              <a:rPr lang="en-US" altLang="en-US" dirty="0" smtClean="0"/>
              <a:t>About the 2016 Competition</a:t>
            </a:r>
          </a:p>
        </p:txBody>
      </p:sp>
      <p:sp>
        <p:nvSpPr>
          <p:cNvPr id="7171" name="Content Placeholder 6"/>
          <p:cNvSpPr>
            <a:spLocks noGrp="1"/>
          </p:cNvSpPr>
          <p:nvPr>
            <p:ph sz="half" idx="2"/>
          </p:nvPr>
        </p:nvSpPr>
        <p:spPr>
          <a:xfrm>
            <a:off x="457200" y="1374775"/>
            <a:ext cx="7543800" cy="5254625"/>
          </a:xfrm>
        </p:spPr>
        <p:txBody>
          <a:bodyPr/>
          <a:lstStyle/>
          <a:p>
            <a:pPr>
              <a:spcBef>
                <a:spcPts val="1200"/>
              </a:spcBef>
              <a:defRPr/>
            </a:pPr>
            <a:r>
              <a:rPr lang="en-US" altLang="en-US" sz="2400" dirty="0" smtClean="0"/>
              <a:t>Registration period is expected to open from January 1, 2016 to May 31, 2016</a:t>
            </a:r>
          </a:p>
          <a:p>
            <a:pPr>
              <a:spcBef>
                <a:spcPts val="1200"/>
              </a:spcBef>
              <a:defRPr/>
            </a:pPr>
            <a:r>
              <a:rPr lang="en-US" altLang="en-US" sz="2400" dirty="0" smtClean="0"/>
              <a:t>Buildings and teams compete to reduce 2016 energy compared to a 2015 baseline</a:t>
            </a:r>
          </a:p>
          <a:p>
            <a:pPr>
              <a:spcBef>
                <a:spcPts val="1200"/>
              </a:spcBef>
              <a:defRPr/>
            </a:pPr>
            <a:r>
              <a:rPr lang="en-US" altLang="en-US" sz="2400" dirty="0" smtClean="0"/>
              <a:t>Building and team progress tracked at </a:t>
            </a:r>
            <a:r>
              <a:rPr lang="en-US" altLang="en-US" sz="2400" dirty="0" smtClean="0">
                <a:hlinkClick r:id="rId3"/>
              </a:rPr>
              <a:t>www.energystar.gov/BattleoftheBuildings</a:t>
            </a:r>
            <a:r>
              <a:rPr lang="en-US" altLang="en-US" sz="2400" dirty="0" smtClean="0"/>
              <a:t>  </a:t>
            </a:r>
          </a:p>
          <a:p>
            <a:pPr>
              <a:spcBef>
                <a:spcPts val="1200"/>
              </a:spcBef>
              <a:defRPr/>
            </a:pPr>
            <a:r>
              <a:rPr lang="en-US" altLang="en-US" sz="2400" dirty="0"/>
              <a:t>EPA </a:t>
            </a:r>
            <a:r>
              <a:rPr lang="en-US" altLang="en-US" sz="2400" dirty="0" smtClean="0"/>
              <a:t>is expected to announce </a:t>
            </a:r>
            <a:r>
              <a:rPr lang="en-US" altLang="en-US" sz="2400" dirty="0"/>
              <a:t>public launch of competition </a:t>
            </a:r>
            <a:r>
              <a:rPr lang="en-US" altLang="en-US" sz="2400" dirty="0" smtClean="0"/>
              <a:t>in July, 2016</a:t>
            </a:r>
            <a:endParaRPr lang="en-US" altLang="en-US" sz="2400" dirty="0"/>
          </a:p>
          <a:p>
            <a:pPr>
              <a:spcBef>
                <a:spcPts val="1200"/>
              </a:spcBef>
              <a:defRPr/>
            </a:pPr>
            <a:r>
              <a:rPr lang="en-US" altLang="en-US" sz="2400" dirty="0" smtClean="0"/>
              <a:t>Winner will be announced in April 2017</a:t>
            </a:r>
          </a:p>
          <a:p>
            <a:pPr>
              <a:spcBef>
                <a:spcPts val="1200"/>
              </a:spcBef>
              <a:defRPr/>
            </a:pPr>
            <a:endParaRPr lang="en-US" altLang="en-US" sz="2400" dirty="0"/>
          </a:p>
          <a:p>
            <a:pPr marL="0" indent="0">
              <a:spcBef>
                <a:spcPts val="1200"/>
              </a:spcBef>
              <a:buFont typeface="Arial" panose="020B0604020202020204" pitchFamily="34" charset="0"/>
              <a:buNone/>
              <a:defRPr/>
            </a:pPr>
            <a:endParaRPr lang="en-US" altLang="en-US" sz="2000" dirty="0" smtClean="0"/>
          </a:p>
        </p:txBody>
      </p:sp>
      <p:sp>
        <p:nvSpPr>
          <p:cNvPr id="8196" name="Slide Number Placeholder 3"/>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B0F0"/>
              </a:buClr>
              <a:buFont typeface="Arial" panose="020B0604020202020204" pitchFamily="34" charset="0"/>
              <a:buChar char="•"/>
              <a:defRPr sz="3200">
                <a:solidFill>
                  <a:srgbClr val="6F6F6F"/>
                </a:solidFill>
                <a:latin typeface="Arial" panose="020B0604020202020204" pitchFamily="34" charset="0"/>
                <a:cs typeface="Arial" panose="020B0604020202020204" pitchFamily="34" charset="0"/>
              </a:defRPr>
            </a:lvl1pPr>
            <a:lvl2pPr marL="742950" indent="-285750">
              <a:spcBef>
                <a:spcPct val="20000"/>
              </a:spcBef>
              <a:buClr>
                <a:srgbClr val="00B0F0"/>
              </a:buClr>
              <a:buFont typeface="Arial" panose="020B0604020202020204" pitchFamily="34" charset="0"/>
              <a:buChar char="–"/>
              <a:defRPr sz="2800">
                <a:solidFill>
                  <a:srgbClr val="6F6F6F"/>
                </a:solidFill>
                <a:latin typeface="Arial" panose="020B0604020202020204" pitchFamily="34" charset="0"/>
                <a:cs typeface="Arial" panose="020B0604020202020204" pitchFamily="34" charset="0"/>
              </a:defRPr>
            </a:lvl2pPr>
            <a:lvl3pPr marL="1143000" indent="-228600">
              <a:spcBef>
                <a:spcPct val="20000"/>
              </a:spcBef>
              <a:buClr>
                <a:srgbClr val="00B0F0"/>
              </a:buClr>
              <a:buFont typeface="Arial" panose="020B0604020202020204" pitchFamily="34" charset="0"/>
              <a:buChar char="•"/>
              <a:defRPr sz="2400">
                <a:solidFill>
                  <a:srgbClr val="6F6F6F"/>
                </a:solidFill>
                <a:latin typeface="Arial" panose="020B0604020202020204" pitchFamily="34" charset="0"/>
                <a:cs typeface="Arial" panose="020B0604020202020204" pitchFamily="34" charset="0"/>
              </a:defRPr>
            </a:lvl3pPr>
            <a:lvl4pPr marL="1600200" indent="-228600">
              <a:spcBef>
                <a:spcPct val="20000"/>
              </a:spcBef>
              <a:buClr>
                <a:srgbClr val="00B0F0"/>
              </a:buClr>
              <a:buFont typeface="Arial" panose="020B0604020202020204" pitchFamily="34" charset="0"/>
              <a:buChar char="–"/>
              <a:defRPr sz="2000">
                <a:solidFill>
                  <a:srgbClr val="6F6F6F"/>
                </a:solidFill>
                <a:latin typeface="Arial" panose="020B0604020202020204" pitchFamily="34" charset="0"/>
                <a:cs typeface="Arial" panose="020B0604020202020204" pitchFamily="34" charset="0"/>
              </a:defRPr>
            </a:lvl4pPr>
            <a:lvl5pPr marL="2057400" indent="-228600">
              <a:spcBef>
                <a:spcPct val="20000"/>
              </a:spcBef>
              <a:buClr>
                <a:srgbClr val="00B0F0"/>
              </a:buClr>
              <a:buFont typeface="Arial" panose="020B0604020202020204" pitchFamily="34" charset="0"/>
              <a:buChar char="»"/>
              <a:defRPr sz="2000">
                <a:solidFill>
                  <a:srgbClr val="6F6F6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B0F0"/>
              </a:buClr>
              <a:buFont typeface="Arial" panose="020B0604020202020204" pitchFamily="34" charset="0"/>
              <a:buChar char="»"/>
              <a:defRPr sz="2000">
                <a:solidFill>
                  <a:srgbClr val="6F6F6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B0F0"/>
              </a:buClr>
              <a:buFont typeface="Arial" panose="020B0604020202020204" pitchFamily="34" charset="0"/>
              <a:buChar char="»"/>
              <a:defRPr sz="2000">
                <a:solidFill>
                  <a:srgbClr val="6F6F6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B0F0"/>
              </a:buClr>
              <a:buFont typeface="Arial" panose="020B0604020202020204" pitchFamily="34" charset="0"/>
              <a:buChar char="»"/>
              <a:defRPr sz="2000">
                <a:solidFill>
                  <a:srgbClr val="6F6F6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B0F0"/>
              </a:buClr>
              <a:buFont typeface="Arial" panose="020B0604020202020204" pitchFamily="34" charset="0"/>
              <a:buChar char="»"/>
              <a:defRPr sz="2000">
                <a:solidFill>
                  <a:srgbClr val="6F6F6F"/>
                </a:solidFill>
                <a:latin typeface="Arial" panose="020B0604020202020204" pitchFamily="34" charset="0"/>
                <a:cs typeface="Arial" panose="020B0604020202020204" pitchFamily="34" charset="0"/>
              </a:defRPr>
            </a:lvl9pPr>
          </a:lstStyle>
          <a:p>
            <a:pPr algn="r">
              <a:spcBef>
                <a:spcPct val="50000"/>
              </a:spcBef>
              <a:buClrTx/>
              <a:buFontTx/>
              <a:buNone/>
            </a:pPr>
            <a:fld id="{E3B8E65F-7373-425E-82FA-B56CA6001248}" type="slidenum">
              <a:rPr lang="en-US" altLang="en-US" sz="1400">
                <a:solidFill>
                  <a:schemeClr val="tx1"/>
                </a:solidFill>
              </a:rPr>
              <a:pPr algn="r">
                <a:spcBef>
                  <a:spcPct val="50000"/>
                </a:spcBef>
                <a:buClrTx/>
                <a:buFontTx/>
                <a:buNone/>
              </a:pPr>
              <a:t>20</a:t>
            </a:fld>
            <a:endParaRPr lang="en-US" altLang="en-US" sz="1400">
              <a:solidFill>
                <a:schemeClr val="tx1"/>
              </a:solidFill>
            </a:endParaRPr>
          </a:p>
        </p:txBody>
      </p:sp>
    </p:spTree>
    <p:extLst>
      <p:ext uri="{BB962C8B-B14F-4D97-AF65-F5344CB8AC3E}">
        <p14:creationId xmlns:p14="http://schemas.microsoft.com/office/powerpoint/2010/main" val="41443649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smtClean="0"/>
              <a:t>About Our 2016 Team</a:t>
            </a:r>
          </a:p>
        </p:txBody>
      </p:sp>
      <p:sp>
        <p:nvSpPr>
          <p:cNvPr id="1024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B0F0"/>
              </a:buClr>
              <a:buFont typeface="Arial" panose="020B0604020202020204" pitchFamily="34" charset="0"/>
              <a:buChar char="•"/>
              <a:defRPr sz="3200">
                <a:solidFill>
                  <a:srgbClr val="6F6F6F"/>
                </a:solidFill>
                <a:latin typeface="Arial" panose="020B0604020202020204" pitchFamily="34" charset="0"/>
                <a:cs typeface="Arial" panose="020B0604020202020204" pitchFamily="34" charset="0"/>
              </a:defRPr>
            </a:lvl1pPr>
            <a:lvl2pPr marL="742950" indent="-285750">
              <a:spcBef>
                <a:spcPct val="20000"/>
              </a:spcBef>
              <a:buClr>
                <a:srgbClr val="00B0F0"/>
              </a:buClr>
              <a:buFont typeface="Arial" panose="020B0604020202020204" pitchFamily="34" charset="0"/>
              <a:buChar char="–"/>
              <a:defRPr sz="2800">
                <a:solidFill>
                  <a:srgbClr val="6F6F6F"/>
                </a:solidFill>
                <a:latin typeface="Arial" panose="020B0604020202020204" pitchFamily="34" charset="0"/>
                <a:cs typeface="Arial" panose="020B0604020202020204" pitchFamily="34" charset="0"/>
              </a:defRPr>
            </a:lvl2pPr>
            <a:lvl3pPr marL="1143000" indent="-228600">
              <a:spcBef>
                <a:spcPct val="20000"/>
              </a:spcBef>
              <a:buClr>
                <a:srgbClr val="00B0F0"/>
              </a:buClr>
              <a:buFont typeface="Arial" panose="020B0604020202020204" pitchFamily="34" charset="0"/>
              <a:buChar char="•"/>
              <a:defRPr sz="2400">
                <a:solidFill>
                  <a:srgbClr val="6F6F6F"/>
                </a:solidFill>
                <a:latin typeface="Arial" panose="020B0604020202020204" pitchFamily="34" charset="0"/>
                <a:cs typeface="Arial" panose="020B0604020202020204" pitchFamily="34" charset="0"/>
              </a:defRPr>
            </a:lvl3pPr>
            <a:lvl4pPr marL="1600200" indent="-228600">
              <a:spcBef>
                <a:spcPct val="20000"/>
              </a:spcBef>
              <a:buClr>
                <a:srgbClr val="00B0F0"/>
              </a:buClr>
              <a:buFont typeface="Arial" panose="020B0604020202020204" pitchFamily="34" charset="0"/>
              <a:buChar char="–"/>
              <a:defRPr sz="2000">
                <a:solidFill>
                  <a:srgbClr val="6F6F6F"/>
                </a:solidFill>
                <a:latin typeface="Arial" panose="020B0604020202020204" pitchFamily="34" charset="0"/>
                <a:cs typeface="Arial" panose="020B0604020202020204" pitchFamily="34" charset="0"/>
              </a:defRPr>
            </a:lvl4pPr>
            <a:lvl5pPr marL="2057400" indent="-228600">
              <a:spcBef>
                <a:spcPct val="20000"/>
              </a:spcBef>
              <a:buClr>
                <a:srgbClr val="00B0F0"/>
              </a:buClr>
              <a:buFont typeface="Arial" panose="020B0604020202020204" pitchFamily="34" charset="0"/>
              <a:buChar char="»"/>
              <a:defRPr sz="2000">
                <a:solidFill>
                  <a:srgbClr val="6F6F6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B0F0"/>
              </a:buClr>
              <a:buFont typeface="Arial" panose="020B0604020202020204" pitchFamily="34" charset="0"/>
              <a:buChar char="»"/>
              <a:defRPr sz="2000">
                <a:solidFill>
                  <a:srgbClr val="6F6F6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B0F0"/>
              </a:buClr>
              <a:buFont typeface="Arial" panose="020B0604020202020204" pitchFamily="34" charset="0"/>
              <a:buChar char="»"/>
              <a:defRPr sz="2000">
                <a:solidFill>
                  <a:srgbClr val="6F6F6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B0F0"/>
              </a:buClr>
              <a:buFont typeface="Arial" panose="020B0604020202020204" pitchFamily="34" charset="0"/>
              <a:buChar char="»"/>
              <a:defRPr sz="2000">
                <a:solidFill>
                  <a:srgbClr val="6F6F6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B0F0"/>
              </a:buClr>
              <a:buFont typeface="Arial" panose="020B0604020202020204" pitchFamily="34" charset="0"/>
              <a:buChar char="»"/>
              <a:defRPr sz="2000">
                <a:solidFill>
                  <a:srgbClr val="6F6F6F"/>
                </a:solidFill>
                <a:latin typeface="Arial" panose="020B0604020202020204" pitchFamily="34" charset="0"/>
                <a:cs typeface="Arial" panose="020B0604020202020204" pitchFamily="34" charset="0"/>
              </a:defRPr>
            </a:lvl9pPr>
          </a:lstStyle>
          <a:p>
            <a:pPr>
              <a:spcBef>
                <a:spcPct val="50000"/>
              </a:spcBef>
              <a:buClrTx/>
              <a:buFontTx/>
              <a:buNone/>
            </a:pPr>
            <a:fld id="{52AC83F6-3E7C-4080-BB12-18A20C7F9610}" type="slidenum">
              <a:rPr lang="en-US" altLang="en-US" sz="1400" smtClean="0">
                <a:solidFill>
                  <a:schemeClr val="tx1"/>
                </a:solidFill>
              </a:rPr>
              <a:pPr>
                <a:spcBef>
                  <a:spcPct val="50000"/>
                </a:spcBef>
                <a:buClrTx/>
                <a:buFontTx/>
                <a:buNone/>
              </a:pPr>
              <a:t>21</a:t>
            </a:fld>
            <a:endParaRPr lang="en-US" altLang="en-US" sz="1400" smtClean="0">
              <a:solidFill>
                <a:schemeClr val="tx1"/>
              </a:solidFill>
            </a:endParaRPr>
          </a:p>
        </p:txBody>
      </p:sp>
      <p:sp>
        <p:nvSpPr>
          <p:cNvPr id="10244" name="Content Placeholder 6"/>
          <p:cNvSpPr>
            <a:spLocks noGrp="1"/>
          </p:cNvSpPr>
          <p:nvPr>
            <p:ph sz="half" idx="2"/>
          </p:nvPr>
        </p:nvSpPr>
        <p:spPr>
          <a:xfrm>
            <a:off x="457200" y="1368425"/>
            <a:ext cx="8229600" cy="5187950"/>
          </a:xfrm>
        </p:spPr>
        <p:txBody>
          <a:bodyPr/>
          <a:lstStyle/>
          <a:p>
            <a:pPr>
              <a:spcBef>
                <a:spcPts val="1800"/>
              </a:spcBef>
            </a:pPr>
            <a:r>
              <a:rPr lang="en-US" altLang="en-US" dirty="0" smtClean="0"/>
              <a:t>We are competing as part of a team! </a:t>
            </a:r>
          </a:p>
          <a:p>
            <a:pPr lvl="1"/>
            <a:r>
              <a:rPr lang="en-US" altLang="en-US" dirty="0"/>
              <a:t>All the state agency, college and university properties in Portfolio Manager will participate</a:t>
            </a:r>
          </a:p>
          <a:p>
            <a:pPr marL="457200" lvl="1" indent="0">
              <a:spcBef>
                <a:spcPts val="1800"/>
              </a:spcBef>
              <a:buNone/>
            </a:pPr>
            <a:endParaRPr lang="en-US" altLang="en-US" dirty="0" smtClean="0">
              <a:solidFill>
                <a:srgbClr val="FF0000"/>
              </a:solidFill>
            </a:endParaRPr>
          </a:p>
          <a:p>
            <a:r>
              <a:rPr lang="en-US" altLang="en-US" dirty="0" smtClean="0"/>
              <a:t>Get ready!</a:t>
            </a:r>
          </a:p>
          <a:p>
            <a:pPr lvl="1"/>
            <a:r>
              <a:rPr lang="en-US" altLang="en-US" dirty="0" smtClean="0"/>
              <a:t>Are all your properties in Portfolio Manager?</a:t>
            </a:r>
          </a:p>
          <a:p>
            <a:pPr lvl="1"/>
            <a:r>
              <a:rPr lang="en-US" altLang="en-US" dirty="0" smtClean="0"/>
              <a:t>Are they shared with DES?</a:t>
            </a:r>
          </a:p>
          <a:p>
            <a:pPr lvl="1"/>
            <a:r>
              <a:rPr lang="en-US" altLang="en-US" dirty="0" smtClean="0"/>
              <a:t>Is energy data current in Portfolio Manager?</a:t>
            </a:r>
          </a:p>
        </p:txBody>
      </p:sp>
    </p:spTree>
    <p:extLst>
      <p:ext uri="{BB962C8B-B14F-4D97-AF65-F5344CB8AC3E}">
        <p14:creationId xmlns:p14="http://schemas.microsoft.com/office/powerpoint/2010/main" val="14507169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447800"/>
            <a:ext cx="5943600" cy="44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bwMode="auto">
          <a:xfrm>
            <a:off x="0" y="304800"/>
            <a:ext cx="8382000" cy="990600"/>
          </a:xfrm>
          <a:prstGeom prst="rect">
            <a:avLst/>
          </a:prstGeom>
          <a:noFill/>
          <a:ln w="9525">
            <a:noFill/>
            <a:miter lim="800000"/>
            <a:headEnd/>
            <a:tailEnd/>
          </a:ln>
        </p:spPr>
        <p:txBody>
          <a:bodyPr anchor="ctr"/>
          <a:lstStyle/>
          <a:p>
            <a:pPr eaLnBrk="1" hangingPunct="1">
              <a:defRPr/>
            </a:pPr>
            <a:r>
              <a:rPr lang="en-US" sz="4000" b="1" kern="0" dirty="0">
                <a:latin typeface="+mj-lt"/>
                <a:ea typeface="+mj-ea"/>
                <a:cs typeface="+mj-cs"/>
              </a:rPr>
              <a:t>Learn more at</a:t>
            </a:r>
          </a:p>
        </p:txBody>
      </p:sp>
      <p:sp>
        <p:nvSpPr>
          <p:cNvPr id="53252" name="TextBox 3"/>
          <p:cNvSpPr txBox="1">
            <a:spLocks noChangeArrowheads="1"/>
          </p:cNvSpPr>
          <p:nvPr/>
        </p:nvSpPr>
        <p:spPr bwMode="auto">
          <a:xfrm>
            <a:off x="4191000" y="6172200"/>
            <a:ext cx="434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2800" b="1">
                <a:solidFill>
                  <a:schemeClr val="tx2"/>
                </a:solidFill>
              </a:rPr>
              <a:t>www.energystar.gov</a:t>
            </a:r>
          </a:p>
        </p:txBody>
      </p:sp>
      <p:sp>
        <p:nvSpPr>
          <p:cNvPr id="53253" name="Rectangle 4"/>
          <p:cNvSpPr txBox="1">
            <a:spLocks noChangeArrowheads="1"/>
          </p:cNvSpPr>
          <p:nvPr/>
        </p:nvSpPr>
        <p:spPr bwMode="auto">
          <a:xfrm>
            <a:off x="8610600" y="64008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CC0DEF7B-0C3B-4DF8-A77A-47F47D13BD17}" type="slidenum">
              <a:rPr lang="en-US" altLang="en-US" sz="1200"/>
              <a:pPr/>
              <a:t>22</a:t>
            </a:fld>
            <a:endParaRPr lang="en-US" altLang="en-US" sz="1200"/>
          </a:p>
        </p:txBody>
      </p:sp>
    </p:spTree>
    <p:extLst>
      <p:ext uri="{BB962C8B-B14F-4D97-AF65-F5344CB8AC3E}">
        <p14:creationId xmlns:p14="http://schemas.microsoft.com/office/powerpoint/2010/main" val="17134267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0"/>
            <a:ext cx="8229600" cy="3657600"/>
          </a:xfrm>
        </p:spPr>
        <p:txBody>
          <a:bodyPr>
            <a:normAutofit/>
          </a:bodyPr>
          <a:lstStyle/>
          <a:p>
            <a:r>
              <a:rPr lang="en-US" dirty="0">
                <a:hlinkClick r:id="rId3"/>
              </a:rPr>
              <a:t>http://</a:t>
            </a:r>
            <a:r>
              <a:rPr lang="en-US" dirty="0" smtClean="0">
                <a:hlinkClick r:id="rId3"/>
              </a:rPr>
              <a:t>www.des.wa.gov/services/facilities/Energy/EnergyStar</a:t>
            </a:r>
            <a:endParaRPr lang="en-US" dirty="0" smtClean="0"/>
          </a:p>
          <a:p>
            <a:endParaRPr lang="en-US" dirty="0" smtClean="0"/>
          </a:p>
        </p:txBody>
      </p:sp>
      <p:sp>
        <p:nvSpPr>
          <p:cNvPr id="3" name="Title 2"/>
          <p:cNvSpPr>
            <a:spLocks noGrp="1"/>
          </p:cNvSpPr>
          <p:nvPr>
            <p:ph type="title"/>
          </p:nvPr>
        </p:nvSpPr>
        <p:spPr>
          <a:xfrm>
            <a:off x="381000" y="228600"/>
            <a:ext cx="8229600" cy="914400"/>
          </a:xfrm>
        </p:spPr>
        <p:txBody>
          <a:bodyPr>
            <a:normAutofit/>
          </a:bodyPr>
          <a:lstStyle/>
          <a:p>
            <a:r>
              <a:rPr lang="en-US" dirty="0" smtClean="0"/>
              <a:t>DES Energy Website</a:t>
            </a:r>
            <a:endParaRPr lang="en-US" dirty="0"/>
          </a:p>
        </p:txBody>
      </p:sp>
      <p:pic>
        <p:nvPicPr>
          <p:cNvPr id="4" name="Picture 3" descr="Button_Green.png"/>
          <p:cNvPicPr>
            <a:picLocks noChangeAspect="1"/>
          </p:cNvPicPr>
          <p:nvPr/>
        </p:nvPicPr>
        <p:blipFill>
          <a:blip r:embed="rId4" cstate="print"/>
          <a:stretch>
            <a:fillRect/>
          </a:stretch>
        </p:blipFill>
        <p:spPr>
          <a:xfrm>
            <a:off x="181811" y="5791200"/>
            <a:ext cx="961189" cy="880874"/>
          </a:xfrm>
          <a:prstGeom prst="rect">
            <a:avLst/>
          </a:prstGeom>
        </p:spPr>
      </p:pic>
      <p:pic>
        <p:nvPicPr>
          <p:cNvPr id="5" name="Content Placeholder 5" descr="Button_Orange.png"/>
          <p:cNvPicPr>
            <a:picLocks noChangeAspect="1"/>
          </p:cNvPicPr>
          <p:nvPr/>
        </p:nvPicPr>
        <p:blipFill>
          <a:blip r:embed="rId5" cstate="print"/>
          <a:stretch>
            <a:fillRect/>
          </a:stretch>
        </p:blipFill>
        <p:spPr>
          <a:xfrm>
            <a:off x="185139" y="5791200"/>
            <a:ext cx="957861" cy="877824"/>
          </a:xfrm>
          <a:prstGeom prst="rect">
            <a:avLst/>
          </a:prstGeom>
        </p:spPr>
      </p:pic>
    </p:spTree>
    <p:extLst>
      <p:ext uri="{BB962C8B-B14F-4D97-AF65-F5344CB8AC3E}">
        <p14:creationId xmlns:p14="http://schemas.microsoft.com/office/powerpoint/2010/main" val="25924726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endParaRPr lang="en-US" sz="2000" dirty="0" smtClean="0"/>
          </a:p>
          <a:p>
            <a:pPr>
              <a:buNone/>
            </a:pPr>
            <a:r>
              <a:rPr lang="en-US" sz="2000" dirty="0" smtClean="0"/>
              <a:t>Donna K. Albert, DES Energy Project Manager</a:t>
            </a:r>
          </a:p>
          <a:p>
            <a:pPr>
              <a:buNone/>
            </a:pPr>
            <a:r>
              <a:rPr lang="en-US" sz="2000" dirty="0" smtClean="0"/>
              <a:t>Phone:  (360) 489-2420</a:t>
            </a:r>
          </a:p>
          <a:p>
            <a:pPr>
              <a:buNone/>
            </a:pPr>
            <a:r>
              <a:rPr lang="en-US" sz="2000" dirty="0" smtClean="0"/>
              <a:t>E-mail:  donna.albert@des.wa.gov</a:t>
            </a:r>
          </a:p>
          <a:p>
            <a:pPr>
              <a:buNone/>
            </a:pPr>
            <a:r>
              <a:rPr lang="en-US" sz="2000" dirty="0" smtClean="0"/>
              <a:t>Website:  http://www.des.wa.gov/energy </a:t>
            </a:r>
          </a:p>
          <a:p>
            <a:pPr>
              <a:buNone/>
            </a:pPr>
            <a:r>
              <a:rPr lang="en-US" sz="2000" dirty="0"/>
              <a:t>Portfolio Manager website:  </a:t>
            </a:r>
            <a:r>
              <a:rPr lang="en-US" sz="2000" dirty="0">
                <a:hlinkClick r:id="rId2"/>
              </a:rPr>
              <a:t>http://</a:t>
            </a:r>
            <a:r>
              <a:rPr lang="en-US" sz="2000" dirty="0" smtClean="0">
                <a:hlinkClick r:id="rId2"/>
              </a:rPr>
              <a:t>www.ga.wa.gov/energy/EnergyStar.htm</a:t>
            </a:r>
            <a:endParaRPr lang="en-US" sz="2000" dirty="0" smtClean="0"/>
          </a:p>
          <a:p>
            <a:pPr>
              <a:buNone/>
            </a:pPr>
            <a:endParaRPr lang="en-US" sz="2000" dirty="0"/>
          </a:p>
          <a:p>
            <a:pPr>
              <a:buNone/>
            </a:pPr>
            <a:r>
              <a:rPr lang="en-US" sz="2000" dirty="0" smtClean="0"/>
              <a:t>Another Resource:</a:t>
            </a:r>
            <a:endParaRPr lang="en-US" sz="2000" dirty="0"/>
          </a:p>
          <a:p>
            <a:pPr>
              <a:buNone/>
            </a:pPr>
            <a:r>
              <a:rPr lang="en-US" sz="2000" dirty="0" smtClean="0"/>
              <a:t>Larry Covey, WSU Extension Energy</a:t>
            </a:r>
            <a:endParaRPr lang="en-US" sz="2000" dirty="0"/>
          </a:p>
          <a:p>
            <a:pPr>
              <a:buNone/>
            </a:pPr>
            <a:r>
              <a:rPr lang="en-US" sz="2000" dirty="0"/>
              <a:t>Phone:  (360) </a:t>
            </a:r>
            <a:r>
              <a:rPr lang="en-US" sz="2000" dirty="0" smtClean="0"/>
              <a:t>956-2056</a:t>
            </a:r>
          </a:p>
          <a:p>
            <a:pPr>
              <a:buNone/>
            </a:pPr>
            <a:r>
              <a:rPr lang="en-US" sz="2000" dirty="0" smtClean="0"/>
              <a:t>E-mail</a:t>
            </a:r>
            <a:r>
              <a:rPr lang="en-US" sz="2000" dirty="0"/>
              <a:t>:  </a:t>
            </a:r>
            <a:r>
              <a:rPr lang="en-US" sz="2000" dirty="0" smtClean="0"/>
              <a:t>coveyl@energy.wsu.edu</a:t>
            </a:r>
            <a:endParaRPr lang="en-US" dirty="0" smtClean="0"/>
          </a:p>
          <a:p>
            <a:pPr>
              <a:buNone/>
            </a:pPr>
            <a:endParaRPr lang="en-US" dirty="0" smtClean="0"/>
          </a:p>
          <a:p>
            <a:pPr>
              <a:buNone/>
            </a:pPr>
            <a:endParaRPr lang="en-US" sz="4200" b="1" dirty="0"/>
          </a:p>
        </p:txBody>
      </p:sp>
      <p:sp>
        <p:nvSpPr>
          <p:cNvPr id="3" name="Title 2"/>
          <p:cNvSpPr>
            <a:spLocks noGrp="1"/>
          </p:cNvSpPr>
          <p:nvPr>
            <p:ph type="title"/>
          </p:nvPr>
        </p:nvSpPr>
        <p:spPr>
          <a:xfrm>
            <a:off x="457200" y="304800"/>
            <a:ext cx="8229600" cy="762000"/>
          </a:xfrm>
        </p:spPr>
        <p:txBody>
          <a:bodyPr>
            <a:noAutofit/>
          </a:bodyPr>
          <a:lstStyle/>
          <a:p>
            <a:r>
              <a:rPr lang="en-US" sz="4200" dirty="0" smtClean="0"/>
              <a:t>Thank you</a:t>
            </a:r>
            <a:endParaRPr lang="en-US" sz="4200" dirty="0"/>
          </a:p>
        </p:txBody>
      </p:sp>
      <p:pic>
        <p:nvPicPr>
          <p:cNvPr id="4" name="Content Placeholder 5" descr="Button_Orange.png"/>
          <p:cNvPicPr>
            <a:picLocks noChangeAspect="1"/>
          </p:cNvPicPr>
          <p:nvPr/>
        </p:nvPicPr>
        <p:blipFill>
          <a:blip r:embed="rId3" cstate="print"/>
          <a:stretch>
            <a:fillRect/>
          </a:stretch>
        </p:blipFill>
        <p:spPr>
          <a:xfrm>
            <a:off x="185139" y="5791200"/>
            <a:ext cx="957861" cy="87782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304800"/>
            <a:ext cx="9144000" cy="762000"/>
          </a:xfrm>
          <a:noFill/>
        </p:spPr>
        <p:txBody>
          <a:bodyPr/>
          <a:lstStyle/>
          <a:p>
            <a:pPr marL="520700" indent="-520700" eaLnBrk="1" hangingPunct="1">
              <a:spcAft>
                <a:spcPct val="15000"/>
              </a:spcAft>
            </a:pPr>
            <a:r>
              <a:rPr lang="en-US" dirty="0" smtClean="0"/>
              <a:t>Benefits of Benchmarking</a:t>
            </a:r>
          </a:p>
        </p:txBody>
      </p:sp>
      <p:graphicFrame>
        <p:nvGraphicFramePr>
          <p:cNvPr id="2" name="Chart 1"/>
          <p:cNvGraphicFramePr/>
          <p:nvPr>
            <p:extLst>
              <p:ext uri="{D42A27DB-BD31-4B8C-83A1-F6EECF244321}">
                <p14:modId xmlns:p14="http://schemas.microsoft.com/office/powerpoint/2010/main" val="978683608"/>
              </p:ext>
            </p:extLst>
          </p:nvPr>
        </p:nvGraphicFramePr>
        <p:xfrm>
          <a:off x="1524000" y="2082800"/>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3" name="Oval 2"/>
          <p:cNvSpPr/>
          <p:nvPr/>
        </p:nvSpPr>
        <p:spPr>
          <a:xfrm>
            <a:off x="3200400" y="2286000"/>
            <a:ext cx="914400" cy="3657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5" name="Content Placeholder 5" descr="Button_Orange.png"/>
          <p:cNvPicPr>
            <a:picLocks noChangeAspect="1"/>
          </p:cNvPicPr>
          <p:nvPr/>
        </p:nvPicPr>
        <p:blipFill>
          <a:blip r:embed="rId4" cstate="print"/>
          <a:stretch>
            <a:fillRect/>
          </a:stretch>
        </p:blipFill>
        <p:spPr>
          <a:xfrm>
            <a:off x="185139" y="5791200"/>
            <a:ext cx="957861" cy="877824"/>
          </a:xfrm>
          <a:prstGeom prst="rect">
            <a:avLst/>
          </a:prstGeom>
        </p:spPr>
      </p:pic>
      <p:sp>
        <p:nvSpPr>
          <p:cNvPr id="6" name="Rectangle 2"/>
          <p:cNvSpPr txBox="1">
            <a:spLocks noChangeArrowheads="1"/>
          </p:cNvSpPr>
          <p:nvPr/>
        </p:nvSpPr>
        <p:spPr>
          <a:xfrm>
            <a:off x="0" y="1219200"/>
            <a:ext cx="9144000" cy="762000"/>
          </a:xfrm>
          <a:prstGeom prst="rect">
            <a:avLst/>
          </a:prstGeom>
          <a:noFill/>
        </p:spPr>
        <p:txBody>
          <a:bodyPr>
            <a:normAutofit/>
          </a:bodyPr>
          <a:lstStyle>
            <a:lvl1pPr algn="ctr" defTabSz="914400" rtl="0" eaLnBrk="1" latinLnBrk="0" hangingPunct="1">
              <a:spcBef>
                <a:spcPct val="0"/>
              </a:spcBef>
              <a:buNone/>
              <a:defRPr sz="4000" b="1" i="1" kern="1200">
                <a:solidFill>
                  <a:srgbClr val="6DB33F"/>
                </a:solidFill>
                <a:latin typeface="Arial" pitchFamily="34" charset="0"/>
                <a:ea typeface="+mj-ea"/>
                <a:cs typeface="Arial" pitchFamily="34" charset="0"/>
              </a:defRPr>
            </a:lvl1pPr>
          </a:lstStyle>
          <a:p>
            <a:pPr marL="520700" indent="-520700">
              <a:spcAft>
                <a:spcPct val="15000"/>
              </a:spcAft>
            </a:pPr>
            <a:r>
              <a:rPr lang="en-US" sz="3600" dirty="0" smtClean="0"/>
              <a:t>Identifying Opportunities</a:t>
            </a:r>
          </a:p>
        </p:txBody>
      </p:sp>
    </p:spTree>
    <p:extLst>
      <p:ext uri="{BB962C8B-B14F-4D97-AF65-F5344CB8AC3E}">
        <p14:creationId xmlns:p14="http://schemas.microsoft.com/office/powerpoint/2010/main" val="3259812963"/>
      </p:ext>
    </p:extLst>
  </p:cSld>
  <p:clrMapOvr>
    <a:masterClrMapping/>
  </p:clrMapOvr>
  <p:transition>
    <p:check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0" y="2057400"/>
            <a:ext cx="7133389" cy="2895600"/>
          </a:xfrm>
        </p:spPr>
        <p:txBody>
          <a:bodyPr>
            <a:normAutofit lnSpcReduction="10000"/>
          </a:bodyPr>
          <a:lstStyle/>
          <a:p>
            <a:r>
              <a:rPr lang="en-US" dirty="0" smtClean="0"/>
              <a:t>Measuring the energy used by a building:</a:t>
            </a:r>
          </a:p>
          <a:p>
            <a:endParaRPr lang="en-US" dirty="0" smtClean="0"/>
          </a:p>
          <a:p>
            <a:pPr lvl="1"/>
            <a:r>
              <a:rPr lang="en-US" dirty="0" smtClean="0"/>
              <a:t>Compared to itself, by tracking improvement over time</a:t>
            </a:r>
            <a:endParaRPr lang="en-US" dirty="0"/>
          </a:p>
          <a:p>
            <a:pPr lvl="1"/>
            <a:r>
              <a:rPr lang="en-US" dirty="0" smtClean="0"/>
              <a:t>Compared to other similar buildings</a:t>
            </a:r>
            <a:endParaRPr lang="en-US" dirty="0"/>
          </a:p>
          <a:p>
            <a:pPr lvl="1"/>
            <a:endParaRPr lang="en-US" dirty="0"/>
          </a:p>
          <a:p>
            <a:pPr lvl="2"/>
            <a:endParaRPr lang="en-US" dirty="0" smtClean="0"/>
          </a:p>
        </p:txBody>
      </p:sp>
      <p:sp>
        <p:nvSpPr>
          <p:cNvPr id="3" name="Title 2"/>
          <p:cNvSpPr>
            <a:spLocks noGrp="1"/>
          </p:cNvSpPr>
          <p:nvPr>
            <p:ph type="title"/>
          </p:nvPr>
        </p:nvSpPr>
        <p:spPr>
          <a:xfrm>
            <a:off x="381000" y="228600"/>
            <a:ext cx="8229600" cy="914400"/>
          </a:xfrm>
        </p:spPr>
        <p:txBody>
          <a:bodyPr>
            <a:normAutofit/>
          </a:bodyPr>
          <a:lstStyle/>
          <a:p>
            <a:r>
              <a:rPr lang="en-US" dirty="0" smtClean="0"/>
              <a:t>Building Energy Benchmarking</a:t>
            </a:r>
            <a:endParaRPr lang="en-US" dirty="0"/>
          </a:p>
        </p:txBody>
      </p:sp>
      <p:pic>
        <p:nvPicPr>
          <p:cNvPr id="4" name="Picture 3" descr="Button_Green.png"/>
          <p:cNvPicPr>
            <a:picLocks noChangeAspect="1"/>
          </p:cNvPicPr>
          <p:nvPr/>
        </p:nvPicPr>
        <p:blipFill>
          <a:blip r:embed="rId3" cstate="print"/>
          <a:stretch>
            <a:fillRect/>
          </a:stretch>
        </p:blipFill>
        <p:spPr>
          <a:xfrm>
            <a:off x="181811" y="5791200"/>
            <a:ext cx="961189" cy="880874"/>
          </a:xfrm>
          <a:prstGeom prst="rect">
            <a:avLst/>
          </a:prstGeom>
        </p:spPr>
      </p:pic>
      <p:pic>
        <p:nvPicPr>
          <p:cNvPr id="5" name="Content Placeholder 5" descr="Button_Orange.png"/>
          <p:cNvPicPr>
            <a:picLocks noChangeAspect="1"/>
          </p:cNvPicPr>
          <p:nvPr/>
        </p:nvPicPr>
        <p:blipFill>
          <a:blip r:embed="rId4" cstate="print"/>
          <a:stretch>
            <a:fillRect/>
          </a:stretch>
        </p:blipFill>
        <p:spPr>
          <a:xfrm>
            <a:off x="185139" y="5791200"/>
            <a:ext cx="957861" cy="877824"/>
          </a:xfrm>
          <a:prstGeom prst="rect">
            <a:avLst/>
          </a:prstGeom>
        </p:spPr>
      </p:pic>
    </p:spTree>
    <p:extLst>
      <p:ext uri="{BB962C8B-B14F-4D97-AF65-F5344CB8AC3E}">
        <p14:creationId xmlns:p14="http://schemas.microsoft.com/office/powerpoint/2010/main" val="3892735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57705" y="2133600"/>
            <a:ext cx="7133389" cy="2167126"/>
          </a:xfrm>
        </p:spPr>
        <p:txBody>
          <a:bodyPr>
            <a:normAutofit/>
          </a:bodyPr>
          <a:lstStyle/>
          <a:p>
            <a:r>
              <a:rPr lang="en-US" dirty="0" smtClean="0"/>
              <a:t>Greenhouse Gas Goals</a:t>
            </a:r>
          </a:p>
          <a:p>
            <a:r>
              <a:rPr lang="en-US" dirty="0"/>
              <a:t>Energy Reduction </a:t>
            </a:r>
            <a:r>
              <a:rPr lang="en-US" dirty="0" smtClean="0"/>
              <a:t>Goals</a:t>
            </a:r>
            <a:endParaRPr lang="en-US" dirty="0"/>
          </a:p>
          <a:p>
            <a:r>
              <a:rPr lang="en-US" dirty="0"/>
              <a:t>By building, by campus, by agency</a:t>
            </a:r>
          </a:p>
          <a:p>
            <a:pPr lvl="1"/>
            <a:endParaRPr lang="en-US" dirty="0"/>
          </a:p>
          <a:p>
            <a:pPr lvl="2"/>
            <a:endParaRPr lang="en-US" dirty="0" smtClean="0"/>
          </a:p>
        </p:txBody>
      </p:sp>
      <p:sp>
        <p:nvSpPr>
          <p:cNvPr id="3" name="Title 2"/>
          <p:cNvSpPr>
            <a:spLocks noGrp="1"/>
          </p:cNvSpPr>
          <p:nvPr>
            <p:ph type="title"/>
          </p:nvPr>
        </p:nvSpPr>
        <p:spPr>
          <a:xfrm>
            <a:off x="381000" y="228600"/>
            <a:ext cx="8229600" cy="914400"/>
          </a:xfrm>
        </p:spPr>
        <p:txBody>
          <a:bodyPr>
            <a:normAutofit/>
          </a:bodyPr>
          <a:lstStyle/>
          <a:p>
            <a:r>
              <a:rPr lang="en-US" dirty="0" smtClean="0"/>
              <a:t>Tracking Progress</a:t>
            </a:r>
            <a:endParaRPr lang="en-US" dirty="0"/>
          </a:p>
        </p:txBody>
      </p:sp>
      <p:pic>
        <p:nvPicPr>
          <p:cNvPr id="4" name="Picture 3" descr="Button_Green.png"/>
          <p:cNvPicPr>
            <a:picLocks noChangeAspect="1"/>
          </p:cNvPicPr>
          <p:nvPr/>
        </p:nvPicPr>
        <p:blipFill>
          <a:blip r:embed="rId3" cstate="print"/>
          <a:stretch>
            <a:fillRect/>
          </a:stretch>
        </p:blipFill>
        <p:spPr>
          <a:xfrm>
            <a:off x="181811" y="5791200"/>
            <a:ext cx="961189" cy="880874"/>
          </a:xfrm>
          <a:prstGeom prst="rect">
            <a:avLst/>
          </a:prstGeom>
        </p:spPr>
      </p:pic>
      <p:pic>
        <p:nvPicPr>
          <p:cNvPr id="5" name="Content Placeholder 5" descr="Button_Orange.png"/>
          <p:cNvPicPr>
            <a:picLocks noChangeAspect="1"/>
          </p:cNvPicPr>
          <p:nvPr/>
        </p:nvPicPr>
        <p:blipFill>
          <a:blip r:embed="rId4" cstate="print"/>
          <a:stretch>
            <a:fillRect/>
          </a:stretch>
        </p:blipFill>
        <p:spPr>
          <a:xfrm>
            <a:off x="185139" y="5791200"/>
            <a:ext cx="957861" cy="877824"/>
          </a:xfrm>
          <a:prstGeom prst="rect">
            <a:avLst/>
          </a:prstGeom>
        </p:spPr>
      </p:pic>
      <p:sp>
        <p:nvSpPr>
          <p:cNvPr id="6" name="Title 1"/>
          <p:cNvSpPr txBox="1">
            <a:spLocks/>
          </p:cNvSpPr>
          <p:nvPr/>
        </p:nvSpPr>
        <p:spPr>
          <a:xfrm>
            <a:off x="990600" y="1371600"/>
            <a:ext cx="7467600" cy="1524000"/>
          </a:xfrm>
          <a:prstGeom prst="rect">
            <a:avLst/>
          </a:prstGeom>
        </p:spPr>
        <p:txBody>
          <a:bodyPr>
            <a:normAutofit/>
          </a:bodyPr>
          <a:lstStyle>
            <a:lvl1pPr algn="ctr" defTabSz="914400" rtl="0" eaLnBrk="1" latinLnBrk="0" hangingPunct="1">
              <a:spcBef>
                <a:spcPct val="0"/>
              </a:spcBef>
              <a:buNone/>
              <a:defRPr sz="4000" b="1" i="1" kern="1200">
                <a:solidFill>
                  <a:srgbClr val="6DB33F"/>
                </a:solidFill>
                <a:latin typeface="Arial" pitchFamily="34" charset="0"/>
                <a:ea typeface="+mj-ea"/>
                <a:cs typeface="Arial" pitchFamily="34" charset="0"/>
              </a:defRPr>
            </a:lvl1pPr>
          </a:lstStyle>
          <a:p>
            <a:endParaRPr lang="en-US" dirty="0"/>
          </a:p>
        </p:txBody>
      </p:sp>
    </p:spTree>
    <p:extLst>
      <p:ext uri="{BB962C8B-B14F-4D97-AF65-F5344CB8AC3E}">
        <p14:creationId xmlns:p14="http://schemas.microsoft.com/office/powerpoint/2010/main" val="15049552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8160" y="2971800"/>
            <a:ext cx="8229600" cy="2819400"/>
          </a:xfrm>
        </p:spPr>
        <p:txBody>
          <a:bodyPr>
            <a:normAutofit fontScale="92500" lnSpcReduction="20000"/>
          </a:bodyPr>
          <a:lstStyle/>
          <a:p>
            <a:r>
              <a:rPr lang="en-US" dirty="0" smtClean="0"/>
              <a:t>RCW 19.27A.190 Energy Benchmarking Law</a:t>
            </a:r>
          </a:p>
          <a:p>
            <a:r>
              <a:rPr lang="en-US" dirty="0" smtClean="0"/>
              <a:t>Buildings over 10,000 </a:t>
            </a:r>
            <a:r>
              <a:rPr lang="en-US" dirty="0" err="1" smtClean="0"/>
              <a:t>gsf</a:t>
            </a:r>
            <a:r>
              <a:rPr lang="en-US" dirty="0" smtClean="0"/>
              <a:t> must be benchmarked in Portfolio Manager</a:t>
            </a:r>
          </a:p>
          <a:p>
            <a:r>
              <a:rPr lang="en-US" dirty="0" smtClean="0"/>
              <a:t>Energy audits and retrofits of poor performing buildings</a:t>
            </a:r>
          </a:p>
          <a:p>
            <a:r>
              <a:rPr lang="en-US" dirty="0" smtClean="0"/>
              <a:t>No leasing poor performing buildings</a:t>
            </a:r>
          </a:p>
          <a:p>
            <a:pPr marL="0" indent="0">
              <a:buNone/>
            </a:pPr>
            <a:endParaRPr lang="en-US" dirty="0" smtClean="0"/>
          </a:p>
          <a:p>
            <a:pPr marL="0" indent="0">
              <a:buNone/>
            </a:pPr>
            <a:endParaRPr lang="en-US" dirty="0" smtClean="0"/>
          </a:p>
        </p:txBody>
      </p:sp>
      <p:sp>
        <p:nvSpPr>
          <p:cNvPr id="3" name="Title 2"/>
          <p:cNvSpPr>
            <a:spLocks noGrp="1"/>
          </p:cNvSpPr>
          <p:nvPr>
            <p:ph type="title"/>
          </p:nvPr>
        </p:nvSpPr>
        <p:spPr>
          <a:xfrm>
            <a:off x="533400" y="1331976"/>
            <a:ext cx="8229600" cy="914400"/>
          </a:xfrm>
        </p:spPr>
        <p:txBody>
          <a:bodyPr>
            <a:normAutofit fontScale="90000"/>
          </a:bodyPr>
          <a:lstStyle/>
          <a:p>
            <a:r>
              <a:rPr lang="en-US" dirty="0" smtClean="0"/>
              <a:t>For State Agencies, Colleges and Universities in Washington</a:t>
            </a:r>
            <a:endParaRPr lang="en-US" dirty="0"/>
          </a:p>
        </p:txBody>
      </p:sp>
      <p:pic>
        <p:nvPicPr>
          <p:cNvPr id="4" name="Picture 3" descr="Button_Green.png"/>
          <p:cNvPicPr>
            <a:picLocks noChangeAspect="1"/>
          </p:cNvPicPr>
          <p:nvPr/>
        </p:nvPicPr>
        <p:blipFill>
          <a:blip r:embed="rId3" cstate="print"/>
          <a:stretch>
            <a:fillRect/>
          </a:stretch>
        </p:blipFill>
        <p:spPr>
          <a:xfrm>
            <a:off x="181811" y="5791200"/>
            <a:ext cx="961189" cy="880874"/>
          </a:xfrm>
          <a:prstGeom prst="rect">
            <a:avLst/>
          </a:prstGeom>
        </p:spPr>
      </p:pic>
      <p:pic>
        <p:nvPicPr>
          <p:cNvPr id="5" name="Content Placeholder 5" descr="Button_Orange.png"/>
          <p:cNvPicPr>
            <a:picLocks noChangeAspect="1"/>
          </p:cNvPicPr>
          <p:nvPr/>
        </p:nvPicPr>
        <p:blipFill>
          <a:blip r:embed="rId4" cstate="print"/>
          <a:stretch>
            <a:fillRect/>
          </a:stretch>
        </p:blipFill>
        <p:spPr>
          <a:xfrm>
            <a:off x="185139" y="5791200"/>
            <a:ext cx="957861" cy="877824"/>
          </a:xfrm>
          <a:prstGeom prst="rect">
            <a:avLst/>
          </a:prstGeom>
        </p:spPr>
      </p:pic>
      <p:sp>
        <p:nvSpPr>
          <p:cNvPr id="7" name="Title 2"/>
          <p:cNvSpPr txBox="1">
            <a:spLocks/>
          </p:cNvSpPr>
          <p:nvPr/>
        </p:nvSpPr>
        <p:spPr>
          <a:xfrm>
            <a:off x="533400" y="381000"/>
            <a:ext cx="8229600" cy="914400"/>
          </a:xfrm>
          <a:prstGeom prst="rect">
            <a:avLst/>
          </a:prstGeom>
        </p:spPr>
        <p:txBody>
          <a:bodyPr>
            <a:normAutofit/>
          </a:bodyPr>
          <a:lstStyle>
            <a:lvl1pPr algn="ctr" defTabSz="914400" rtl="0" eaLnBrk="1" latinLnBrk="0" hangingPunct="1">
              <a:spcBef>
                <a:spcPct val="0"/>
              </a:spcBef>
              <a:buNone/>
              <a:defRPr sz="4000" b="1" i="1" kern="1200">
                <a:solidFill>
                  <a:srgbClr val="6DB33F"/>
                </a:solidFill>
                <a:latin typeface="Arial" pitchFamily="34" charset="0"/>
                <a:ea typeface="+mj-ea"/>
                <a:cs typeface="Arial" pitchFamily="34" charset="0"/>
              </a:defRPr>
            </a:lvl1pPr>
          </a:lstStyle>
          <a:p>
            <a:r>
              <a:rPr lang="en-US" smtClean="0"/>
              <a:t>Benchmarking Requirements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smtClean="0"/>
              <a:t>Agencies, Colleges and Universities Applying the Benchmarking Law</a:t>
            </a:r>
            <a:endParaRPr lang="en-US" sz="3200" dirty="0"/>
          </a:p>
        </p:txBody>
      </p:sp>
      <p:sp>
        <p:nvSpPr>
          <p:cNvPr id="5" name="Content Placeholder 4"/>
          <p:cNvSpPr>
            <a:spLocks noGrp="1"/>
          </p:cNvSpPr>
          <p:nvPr>
            <p:ph idx="1"/>
          </p:nvPr>
        </p:nvSpPr>
        <p:spPr>
          <a:xfrm>
            <a:off x="457200" y="1371600"/>
            <a:ext cx="8229600" cy="4297363"/>
          </a:xfrm>
        </p:spPr>
        <p:txBody>
          <a:bodyPr>
            <a:normAutofit/>
          </a:bodyPr>
          <a:lstStyle/>
          <a:p>
            <a:r>
              <a:rPr lang="en-US" dirty="0" smtClean="0"/>
              <a:t>Request comprehensive preliminary audits </a:t>
            </a:r>
          </a:p>
          <a:p>
            <a:r>
              <a:rPr lang="en-US" dirty="0" smtClean="0"/>
              <a:t>Based on recommendations from the preliminary audit, do investment grade energy audits</a:t>
            </a:r>
          </a:p>
          <a:p>
            <a:r>
              <a:rPr lang="en-US" dirty="0" smtClean="0"/>
              <a:t>Pursue all cost effective energy conservation measures</a:t>
            </a:r>
          </a:p>
          <a:p>
            <a:pPr>
              <a:buNone/>
            </a:pPr>
            <a:endParaRPr lang="en-US" dirty="0"/>
          </a:p>
        </p:txBody>
      </p:sp>
      <p:pic>
        <p:nvPicPr>
          <p:cNvPr id="6" name="Content Placeholder 5" descr="Button_Orange.png"/>
          <p:cNvPicPr>
            <a:picLocks noChangeAspect="1"/>
          </p:cNvPicPr>
          <p:nvPr/>
        </p:nvPicPr>
        <p:blipFill>
          <a:blip r:embed="rId3" cstate="print"/>
          <a:stretch>
            <a:fillRect/>
          </a:stretch>
        </p:blipFill>
        <p:spPr>
          <a:xfrm>
            <a:off x="185139" y="5791200"/>
            <a:ext cx="957861" cy="877824"/>
          </a:xfrm>
          <a:prstGeom prst="rect">
            <a:avLst/>
          </a:prstGeom>
        </p:spPr>
      </p:pic>
    </p:spTree>
    <p:extLst>
      <p:ext uri="{BB962C8B-B14F-4D97-AF65-F5344CB8AC3E}">
        <p14:creationId xmlns:p14="http://schemas.microsoft.com/office/powerpoint/2010/main" val="38780098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smtClean="0"/>
              <a:t>Cost Effective Energy Conservation Measures</a:t>
            </a:r>
            <a:endParaRPr lang="en-US" sz="3200" dirty="0"/>
          </a:p>
        </p:txBody>
      </p:sp>
      <p:sp>
        <p:nvSpPr>
          <p:cNvPr id="5" name="Content Placeholder 4"/>
          <p:cNvSpPr>
            <a:spLocks noGrp="1"/>
          </p:cNvSpPr>
          <p:nvPr>
            <p:ph idx="1"/>
          </p:nvPr>
        </p:nvSpPr>
        <p:spPr>
          <a:xfrm>
            <a:off x="533400" y="1600200"/>
            <a:ext cx="8229600" cy="4297363"/>
          </a:xfrm>
        </p:spPr>
        <p:txBody>
          <a:bodyPr>
            <a:normAutofit fontScale="92500" lnSpcReduction="10000"/>
          </a:bodyPr>
          <a:lstStyle/>
          <a:p>
            <a:r>
              <a:rPr lang="en-US" dirty="0" smtClean="0"/>
              <a:t>Ensure all systems and buildings on a campus are included in the audits</a:t>
            </a:r>
          </a:p>
          <a:p>
            <a:r>
              <a:rPr lang="en-US" dirty="0" smtClean="0"/>
              <a:t>Pursue measures that reduce energy use most cost-effectively, consider long-lasting benefits</a:t>
            </a:r>
          </a:p>
          <a:p>
            <a:r>
              <a:rPr lang="en-US" dirty="0" smtClean="0"/>
              <a:t>At the least, pursue all measures that can be included in an energy conservation project which pays for itself within 10 years using utility incentives and utility bill savings</a:t>
            </a:r>
          </a:p>
          <a:p>
            <a:pPr>
              <a:buNone/>
            </a:pPr>
            <a:endParaRPr lang="en-US" dirty="0"/>
          </a:p>
        </p:txBody>
      </p:sp>
      <p:pic>
        <p:nvPicPr>
          <p:cNvPr id="6" name="Content Placeholder 5" descr="Button_Orange.png"/>
          <p:cNvPicPr>
            <a:picLocks noChangeAspect="1"/>
          </p:cNvPicPr>
          <p:nvPr/>
        </p:nvPicPr>
        <p:blipFill>
          <a:blip r:embed="rId3" cstate="print"/>
          <a:stretch>
            <a:fillRect/>
          </a:stretch>
        </p:blipFill>
        <p:spPr>
          <a:xfrm>
            <a:off x="185139" y="5791200"/>
            <a:ext cx="957861" cy="877824"/>
          </a:xfrm>
          <a:prstGeom prst="rect">
            <a:avLst/>
          </a:prstGeom>
        </p:spPr>
      </p:pic>
    </p:spTree>
    <p:extLst>
      <p:ext uri="{BB962C8B-B14F-4D97-AF65-F5344CB8AC3E}">
        <p14:creationId xmlns:p14="http://schemas.microsoft.com/office/powerpoint/2010/main" val="945378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smtClean="0"/>
              <a:t>EO 12-06 Compliance Update</a:t>
            </a:r>
            <a:endParaRPr lang="en-US" sz="3200" dirty="0"/>
          </a:p>
        </p:txBody>
      </p:sp>
      <p:sp>
        <p:nvSpPr>
          <p:cNvPr id="5" name="Content Placeholder 4"/>
          <p:cNvSpPr>
            <a:spLocks noGrp="1"/>
          </p:cNvSpPr>
          <p:nvPr>
            <p:ph idx="1"/>
          </p:nvPr>
        </p:nvSpPr>
        <p:spPr>
          <a:xfrm>
            <a:off x="533400" y="1600200"/>
            <a:ext cx="8229600" cy="4297363"/>
          </a:xfrm>
        </p:spPr>
        <p:txBody>
          <a:bodyPr>
            <a:normAutofit/>
          </a:bodyPr>
          <a:lstStyle/>
          <a:p>
            <a:r>
              <a:rPr lang="en-US" dirty="0" smtClean="0"/>
              <a:t>Commerce, WSU Energy, DES and Smart Buildings Center helped Executive Agencies get benchmarking up to date</a:t>
            </a:r>
          </a:p>
          <a:p>
            <a:r>
              <a:rPr lang="en-US" dirty="0" smtClean="0"/>
              <a:t>Executive Agencies are now almost 100% benchmarked at the campus or stand-alone building level</a:t>
            </a:r>
          </a:p>
          <a:p>
            <a:r>
              <a:rPr lang="en-US" dirty="0" smtClean="0"/>
              <a:t>Energy data is current, and shared with DES</a:t>
            </a:r>
            <a:endParaRPr lang="en-US" dirty="0"/>
          </a:p>
        </p:txBody>
      </p:sp>
      <p:pic>
        <p:nvPicPr>
          <p:cNvPr id="6" name="Content Placeholder 5" descr="Button_Orange.png"/>
          <p:cNvPicPr>
            <a:picLocks noChangeAspect="1"/>
          </p:cNvPicPr>
          <p:nvPr/>
        </p:nvPicPr>
        <p:blipFill>
          <a:blip r:embed="rId3" cstate="print"/>
          <a:stretch>
            <a:fillRect/>
          </a:stretch>
        </p:blipFill>
        <p:spPr>
          <a:xfrm>
            <a:off x="185139" y="5791200"/>
            <a:ext cx="957861" cy="877824"/>
          </a:xfrm>
          <a:prstGeom prst="rect">
            <a:avLst/>
          </a:prstGeom>
        </p:spPr>
      </p:pic>
    </p:spTree>
    <p:extLst>
      <p:ext uri="{BB962C8B-B14F-4D97-AF65-F5344CB8AC3E}">
        <p14:creationId xmlns:p14="http://schemas.microsoft.com/office/powerpoint/2010/main" val="123077488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S-PP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41A54BADD08F46A25A439CA5113C81" ma:contentTypeVersion="2" ma:contentTypeDescription="Create a new document." ma:contentTypeScope="" ma:versionID="b0572839a5f1b379d340e89a57fe4ebe">
  <xsd:schema xmlns:xsd="http://www.w3.org/2001/XMLSchema" xmlns:xs="http://www.w3.org/2001/XMLSchema" xmlns:p="http://schemas.microsoft.com/office/2006/metadata/properties" xmlns:ns1="http://schemas.microsoft.com/sharepoint/v3" xmlns:ns2="ab5d7b00-834a-4efe-8968-9d97478a3691" targetNamespace="http://schemas.microsoft.com/office/2006/metadata/properties" ma:root="true" ma:fieldsID="b8b80030ab68ff9f9ef10e2a8494e4c4" ns1:_="" ns2:_="">
    <xsd:import namespace="http://schemas.microsoft.com/sharepoint/v3"/>
    <xsd:import namespace="ab5d7b00-834a-4efe-8968-9d97478a3691"/>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 ma:internalName="PublishingStartDate">
      <xsd:simpleType>
        <xsd:restriction base="dms:Unknown"/>
      </xsd:simpleType>
    </xsd:element>
    <xsd:element name="PublishingExpirationDate" ma:index="12"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b5d7b00-834a-4efe-8968-9d97478a369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_dlc_DocId xmlns="ab5d7b00-834a-4efe-8968-9d97478a3691">EWUPACEUPKES-170-11303</_dlc_DocId>
    <_dlc_DocIdUrl xmlns="ab5d7b00-834a-4efe-8968-9d97478a3691">
      <Url>http://stage-des/_layouts/DocIdRedir.aspx?ID=EWUPACEUPKES-170-11303</Url>
      <Description>EWUPACEUPKES-170-11303</Description>
    </_dlc_DocIdUrl>
  </documentManagement>
</p:properties>
</file>

<file path=customXml/itemProps1.xml><?xml version="1.0" encoding="utf-8"?>
<ds:datastoreItem xmlns:ds="http://schemas.openxmlformats.org/officeDocument/2006/customXml" ds:itemID="{B016E83D-5B6F-49CF-B621-41586FD29EC5}"/>
</file>

<file path=customXml/itemProps2.xml><?xml version="1.0" encoding="utf-8"?>
<ds:datastoreItem xmlns:ds="http://schemas.openxmlformats.org/officeDocument/2006/customXml" ds:itemID="{CC985050-4CC0-4B80-A488-2CCB1A980A5C}"/>
</file>

<file path=customXml/itemProps3.xml><?xml version="1.0" encoding="utf-8"?>
<ds:datastoreItem xmlns:ds="http://schemas.openxmlformats.org/officeDocument/2006/customXml" ds:itemID="{A5F5B747-C14C-49C7-92DF-4153A47C5F99}"/>
</file>

<file path=customXml/itemProps4.xml><?xml version="1.0" encoding="utf-8"?>
<ds:datastoreItem xmlns:ds="http://schemas.openxmlformats.org/officeDocument/2006/customXml" ds:itemID="{ACCE7D81-4E8A-47AC-BB6E-4D2F8F316D45}"/>
</file>

<file path=docProps/app.xml><?xml version="1.0" encoding="utf-8"?>
<Properties xmlns="http://schemas.openxmlformats.org/officeDocument/2006/extended-properties" xmlns:vt="http://schemas.openxmlformats.org/officeDocument/2006/docPropsVTypes">
  <Template>DES-PPT-Template</Template>
  <TotalTime>1301</TotalTime>
  <Words>2035</Words>
  <Application>Microsoft Office PowerPoint</Application>
  <PresentationFormat>On-screen Show (4:3)</PresentationFormat>
  <Paragraphs>251</Paragraphs>
  <Slides>24</Slides>
  <Notes>22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DES-PPT-Template</vt:lpstr>
      <vt:lpstr>Donna Albert, DES Energy DES Trade Show Nov 4 – 5, 2015 </vt:lpstr>
      <vt:lpstr>Building Energy Benchmarking</vt:lpstr>
      <vt:lpstr>Benefits of Benchmarking</vt:lpstr>
      <vt:lpstr>Building Energy Benchmarking</vt:lpstr>
      <vt:lpstr>Tracking Progress</vt:lpstr>
      <vt:lpstr>For State Agencies, Colleges and Universities in Washington</vt:lpstr>
      <vt:lpstr>Agencies, Colleges and Universities Applying the Benchmarking Law</vt:lpstr>
      <vt:lpstr>Cost Effective Energy Conservation Measures</vt:lpstr>
      <vt:lpstr>EO 12-06 Compliance Update</vt:lpstr>
      <vt:lpstr>Energy Performance Gap</vt:lpstr>
      <vt:lpstr>PowerPoint Presentation</vt:lpstr>
      <vt:lpstr>Energy Performance Gap</vt:lpstr>
      <vt:lpstr>Interpreting Results</vt:lpstr>
      <vt:lpstr>Building an effective program</vt:lpstr>
      <vt:lpstr>Assess your energy practices</vt:lpstr>
      <vt:lpstr>Engage employees</vt:lpstr>
      <vt:lpstr>We’re competing!</vt:lpstr>
      <vt:lpstr>About the 2015 Competition</vt:lpstr>
      <vt:lpstr>About Our 2015 Team</vt:lpstr>
      <vt:lpstr>About the 2016 Competition</vt:lpstr>
      <vt:lpstr>About Our 2016 Team</vt:lpstr>
      <vt:lpstr>PowerPoint Presentation</vt:lpstr>
      <vt:lpstr>DES Energy Website</vt:lpstr>
      <vt:lpstr>Thank you</vt:lpstr>
    </vt:vector>
  </TitlesOfParts>
  <Company>Department of Enterprise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No-Cost/Low-Cost Energy Savings</dc:title>
  <dc:creator>jonp</dc:creator>
  <cp:lastModifiedBy>Regan, Trina L. (DES)</cp:lastModifiedBy>
  <cp:revision>92</cp:revision>
  <dcterms:created xsi:type="dcterms:W3CDTF">2012-07-19T21:11:51Z</dcterms:created>
  <dcterms:modified xsi:type="dcterms:W3CDTF">2015-11-06T17:24:37Z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0x0101002A41A54BADD08F46A25A439CA5113C81</vt:lpwstr>
  </property>
  <property fmtid="{D5CDD505-2E9C-101B-9397-08002B2CF9AE}" pid="3" name="_dlc_DocIdItemGuid">
    <vt:lpwstr>9ec44f79-26fd-4adf-8dcf-04de2f423dc1</vt:lpwstr>
  </property>
</Properties>
</file>