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4" r:id="rId10"/>
    <p:sldId id="265" r:id="rId11"/>
    <p:sldId id="263" r:id="rId12"/>
    <p:sldId id="267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Wilcox" initials="BW" lastIdx="3" clrIdx="0">
    <p:extLst>
      <p:ext uri="{19B8F6BF-5375-455C-9EA6-DF929625EA0E}">
        <p15:presenceInfo xmlns:p15="http://schemas.microsoft.com/office/powerpoint/2012/main" userId="S::bwilcox@oacsvcs.com::e6b9b256-fe30-41f9-bc69-73a455b29d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4" autoAdjust="0"/>
    <p:restoredTop sz="60517" autoAdjust="0"/>
  </p:normalViewPr>
  <p:slideViewPr>
    <p:cSldViewPr snapToGrid="0">
      <p:cViewPr varScale="1">
        <p:scale>
          <a:sx n="69" d="100"/>
          <a:sy n="69" d="100"/>
        </p:scale>
        <p:origin x="4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AB04-2128-4ABA-B8F2-E9133E503EB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94820-B874-417C-A701-CCA055E3A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8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4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9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82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2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3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9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94820-B874-417C-A701-CCA055E3A6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8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AD57-ECAA-46B7-A869-476DE8F87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463AF-4C55-4A70-A651-BF46D241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046AB-E1E1-4BAE-98CE-4D644113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E3FC2-F383-4265-B32B-4534E041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6DDC-2C3E-4E07-81E4-EC5BFFF4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5558-A561-4081-83F6-0A9CC44D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4C663-B5A4-4BF9-BF29-53553D7D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06AD2-7519-4F1B-8CFB-87E7999B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9F336-4449-4967-97B9-368188AF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CBCA5-62E5-4630-B748-220E6E29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A58E3-793A-4C4A-95D5-BBC451BB5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17938-C31D-4584-9C18-03C42CA9D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F3D34-52EE-4E78-A3A4-CB23AD07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6BAE-20F6-4E97-96AE-FEEB60B7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651AD-35B7-4117-8422-7BB33BE7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5940-7924-4CD4-A1A6-59722C8C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D774-7D76-435A-8250-232F08BB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6ACC1-3B9B-4C74-87CB-83DD794A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D6340-7660-4A73-AFE7-5B82F82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903BC-1280-4C24-9DE9-9D070081D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A0D1-8B55-4DCB-BC16-02E0156F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D2B29-3893-4CBD-A38F-11A2ACC36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CC293-C48C-4FAF-BA82-C542773D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7D7E3-D88B-4B1B-9FD7-4937A649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C3110-B32A-4D08-BEDC-71C52E93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64C1-6B12-4A69-AB65-F63DD2F5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E4B51-BFD4-4863-ADB7-FCC64322E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FB2FA-43DC-484B-8D1A-0C311469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85CAC-3332-4D00-BE6B-DD32D4AA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2E133-3D01-4EA5-90AE-2AB075C4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DE37B-3E32-4464-A518-CBD206C5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1797-6D39-4428-97F1-CD872A40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3852B-FF07-4CB6-8DED-71C8C1D57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04557-6A3D-4C69-B0A3-B17705357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DABD8-084B-4027-B35F-C63DD18D7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FFDF-D44E-44D5-90D1-99C98EFA6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BB773-3B06-45D6-9D65-D993E0DF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3CCAA-2DB9-46E1-B661-68F8BB86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25D64-8BED-406E-AD24-7D104B39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3790-2B5F-4288-A055-A4FE2A2A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A3EF0-F925-4562-8F39-256FB572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044A6-CDC6-4A97-B6D2-6868A91A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0D7F7-12D0-41F4-AEB4-FDEB034D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6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A418F-3EB1-4E66-8743-9509DB01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1511E-1EEA-4E44-88B7-C50AF3C8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96335-56D8-4067-98B4-CF533DF1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A7C0B-28FB-435E-9FAF-4676F5DF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93722-1308-4BC7-A95C-1D291080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B663D-C194-4EE9-AE37-D3A185D1C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58298-4B86-4A0D-A219-B89B7343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71CDD-790B-4EBB-82D0-BAF79CAE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47891-325E-485F-A636-76B43BAA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7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55A4-BBFB-445C-B93F-876B7A18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4574A-14AF-4D58-B86C-51ECCEBE7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E30AA-24C8-4166-A133-C22CAAE88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6ADD-7B3C-4E63-A017-C8E72AC0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366D1-9559-4C08-A5BC-21E6839D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8E8C6-CF2A-4057-B5F3-2DE31E36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8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C085B-E835-4648-8C2B-02BBD87F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9BF0C-434A-4446-A684-A50C40C78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72AC-CF40-445F-B2D0-5A1DB0F90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8FF8-53B0-4954-912F-480B6315157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335F1-C89D-49DB-94BD-6814D2272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A4B6-A328-444F-ADBF-BAF4F3D28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EF7BD-04FA-4F6F-B6E1-BC21F6DDB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F30FFC-2650-40F5-ABFE-74805E361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9DF7E7D-8056-4DFB-BDA2-C1AED3AB4A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8995" y="4384741"/>
            <a:ext cx="8682645" cy="1269220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Application to use Progressive Design-Build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Project Review Committee Meeting September 23,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0BCBD-D4A3-4939-8D13-5C1E0FDFC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22" y="300412"/>
            <a:ext cx="4501905" cy="178308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E6B209C-4694-440B-84FC-87D375C4E1B4}"/>
              </a:ext>
            </a:extLst>
          </p:cNvPr>
          <p:cNvSpPr txBox="1">
            <a:spLocks/>
          </p:cNvSpPr>
          <p:nvPr/>
        </p:nvSpPr>
        <p:spPr>
          <a:xfrm>
            <a:off x="2953718" y="2544162"/>
            <a:ext cx="6858000" cy="139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South Campus Replacement &amp; Addition Project</a:t>
            </a:r>
          </a:p>
        </p:txBody>
      </p:sp>
    </p:spTree>
    <p:extLst>
      <p:ext uri="{BB962C8B-B14F-4D97-AF65-F5344CB8AC3E}">
        <p14:creationId xmlns:p14="http://schemas.microsoft.com/office/powerpoint/2010/main" val="219462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1436011" y="119837"/>
            <a:ext cx="9098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Project Scope: Potential Phasing Plan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C66605-9E23-4ED3-B289-355653FEB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71BEAC-C744-40A4-9B99-87307ABD9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8912" y="704612"/>
            <a:ext cx="67341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4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1436010" y="362410"/>
            <a:ext cx="9098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Why PDB?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6D85C-C274-4329-BA8A-D8C12742CD31}"/>
              </a:ext>
            </a:extLst>
          </p:cNvPr>
          <p:cNvSpPr/>
          <p:nvPr/>
        </p:nvSpPr>
        <p:spPr>
          <a:xfrm>
            <a:off x="1210040" y="1284603"/>
            <a:ext cx="9394974" cy="44781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Activities are Specialized</a:t>
            </a:r>
            <a:endParaRPr lang="en-US" sz="20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568325" lvl="1" indent="-168275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Ongoing hospital operations and access.</a:t>
            </a:r>
          </a:p>
          <a:p>
            <a:pPr marL="1025525" lvl="2" indent="-168275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Special training and collaboration with hospital staff.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Opportunity for Greater Innovation and Efficiencies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Complex phasing, early investigating, early procurement, delivery sequencing. 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alt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</a:rPr>
              <a:t>Savings in Project Delivery Time</a:t>
            </a:r>
            <a:endParaRPr lang="en-US" altLang="en-US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Streamlining and integration of project team.</a:t>
            </a: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Efficient sequencing of entire project delivery.</a:t>
            </a:r>
          </a:p>
          <a:p>
            <a:pPr marL="629920" lvl="1" indent="-22987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Confirm budget early in design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Predictable outcomes.</a:t>
            </a: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1000" b="1" dirty="0">
                <a:solidFill>
                  <a:schemeClr val="accent1">
                    <a:lumMod val="50000"/>
                  </a:schemeClr>
                </a:solidFill>
              </a:rPr>
              <a:t>  </a:t>
            </a:r>
            <a:endParaRPr lang="en-US" altLang="en-US" sz="1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altLang="en-US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8E3AA9-B063-4EDF-AD5D-3FD8347A3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-89894" y="2366470"/>
            <a:ext cx="30518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874806-8A47-4987-9F6C-68FAC6EAD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362" y="134004"/>
            <a:ext cx="6825915" cy="657159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F00005-F00E-4A3E-B4DE-E16AA0D9F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1436010" y="362410"/>
            <a:ext cx="9098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Budget &amp; Funding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464383E-5B44-4354-B5EE-697ED2DCA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35091"/>
              </p:ext>
            </p:extLst>
          </p:nvPr>
        </p:nvGraphicFramePr>
        <p:xfrm>
          <a:off x="2032000" y="1070296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9761">
                  <a:extLst>
                    <a:ext uri="{9D8B030D-6E8A-4147-A177-3AD203B41FA5}">
                      <a16:colId xmlns:a16="http://schemas.microsoft.com/office/drawing/2014/main" val="1390436167"/>
                    </a:ext>
                  </a:extLst>
                </a:gridCol>
                <a:gridCol w="2788239">
                  <a:extLst>
                    <a:ext uri="{9D8B030D-6E8A-4147-A177-3AD203B41FA5}">
                      <a16:colId xmlns:a16="http://schemas.microsoft.com/office/drawing/2014/main" val="2794132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436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 Services (PM, Legal,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$7,506,033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0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Estimated Design-Build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$75,061,328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470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 &amp; Furnishings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$9,007,360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62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 Administration (Owner, CM,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$4,503,670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Contingencies (Owner)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$3,753,066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64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project costs (Permitting, temp equipment)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$4,492,570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5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$8,400,603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81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$112,724,630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7664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1727D51-022A-4E8F-A863-351D395E8374}"/>
              </a:ext>
            </a:extLst>
          </p:cNvPr>
          <p:cNvSpPr txBox="1"/>
          <p:nvPr/>
        </p:nvSpPr>
        <p:spPr>
          <a:xfrm>
            <a:off x="289018" y="4957765"/>
            <a:ext cx="1162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*JH will fund the preliminary phase internally via cash reserves. Final Design &amp; Construction costs will be funded via a Fall 2022 bond referendum. 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E1EAC5-3E8A-4EE7-8414-2470E4EB9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1436010" y="362410"/>
            <a:ext cx="9098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Subcontractor Outreach - WMBE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6D85C-C274-4329-BA8A-D8C12742CD31}"/>
              </a:ext>
            </a:extLst>
          </p:cNvPr>
          <p:cNvSpPr/>
          <p:nvPr/>
        </p:nvSpPr>
        <p:spPr>
          <a:xfrm>
            <a:off x="452928" y="1706131"/>
            <a:ext cx="11456276" cy="43642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Jefferson Healthcare encourages participation from small, disadvantaged, women, and minority owned businesses during design + construction.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Looking to expand diversity, equity, and inclusion best practices and outreach.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Subcontractor outreach plans and past performance will be included in the RFQ scoring criteria.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Together, we will continue to build on a culture of collaboration and inclusivity.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04A148-ACAC-497B-9B31-FDD76AA24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29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1436010" y="362410"/>
            <a:ext cx="9098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Thank you!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36D85C-C274-4329-BA8A-D8C12742CD31}"/>
              </a:ext>
            </a:extLst>
          </p:cNvPr>
          <p:cNvSpPr/>
          <p:nvPr/>
        </p:nvSpPr>
        <p:spPr>
          <a:xfrm>
            <a:off x="954016" y="2145357"/>
            <a:ext cx="8947973" cy="31639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We appreciate your time and consideration!</a:t>
            </a:r>
            <a:endParaRPr lang="en-US" sz="3600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Any Questions? </a:t>
            </a: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r>
              <a:rPr lang="en-US" altLang="en-US" sz="1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altLang="en-US" sz="14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indent="-57150">
              <a:lnSpc>
                <a:spcPct val="90000"/>
              </a:lnSpc>
              <a:spcAft>
                <a:spcPts val="600"/>
              </a:spcAft>
            </a:pPr>
            <a:endParaRPr lang="en-US" altLang="en-US" sz="3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97200B-B007-496D-B4BF-0054CEC17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6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30FEE4-0C7B-40B7-AFB6-66477C1B0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DC7EEF-7ACD-4E5D-8830-813A651793BB}"/>
              </a:ext>
            </a:extLst>
          </p:cNvPr>
          <p:cNvSpPr txBox="1"/>
          <p:nvPr/>
        </p:nvSpPr>
        <p:spPr>
          <a:xfrm>
            <a:off x="3227531" y="656542"/>
            <a:ext cx="573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C050E-7F3A-42B0-8BAC-8A25AA4A6F55}"/>
              </a:ext>
            </a:extLst>
          </p:cNvPr>
          <p:cNvSpPr/>
          <p:nvPr/>
        </p:nvSpPr>
        <p:spPr>
          <a:xfrm>
            <a:off x="2383158" y="1563874"/>
            <a:ext cx="7550727" cy="37302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Introductions 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Project Description 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Why Progressive Design-Build?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Schedule 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Budget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Subcontractor Outreach</a:t>
            </a:r>
          </a:p>
          <a:p>
            <a:pPr marL="1390650" lvl="2" indent="-533400">
              <a:lnSpc>
                <a:spcPct val="9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8136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DC7EEF-7ACD-4E5D-8830-813A651793BB}"/>
              </a:ext>
            </a:extLst>
          </p:cNvPr>
          <p:cNvSpPr txBox="1"/>
          <p:nvPr/>
        </p:nvSpPr>
        <p:spPr>
          <a:xfrm>
            <a:off x="3227531" y="403151"/>
            <a:ext cx="573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Introductions – Our 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C2B9AB-D11A-4FEB-AEF7-A37958DE6EBC}"/>
              </a:ext>
            </a:extLst>
          </p:cNvPr>
          <p:cNvSpPr/>
          <p:nvPr/>
        </p:nvSpPr>
        <p:spPr>
          <a:xfrm>
            <a:off x="289018" y="1281426"/>
            <a:ext cx="5758903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Jefferson Healthcare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			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Jacob Davidson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Chief Ancillary and Support Services Officer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Aaron Vallat, Assoc. DBIA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Construction &amp; Planning Manager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235CCD-11AF-45F7-AACE-8E69C300900C}"/>
              </a:ext>
            </a:extLst>
          </p:cNvPr>
          <p:cNvSpPr/>
          <p:nvPr/>
        </p:nvSpPr>
        <p:spPr>
          <a:xfrm>
            <a:off x="6144079" y="1281426"/>
            <a:ext cx="5758903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OAC Services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			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Brent Wilcox, Assoc. DBIA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Program Manager</a:t>
            </a:r>
          </a:p>
          <a:p>
            <a:pPr marL="400050" lvl="1"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Melissa Teichman, Assoc. DBIA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PDB &amp; Healthcare Advisor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Dan Chandler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PDB Advisor</a:t>
            </a:r>
          </a:p>
          <a:p>
            <a:pPr marL="857250" lvl="2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E18132-3A42-4585-961F-02F477D0C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B94885-9131-4BF1-8FBE-0B3D3B405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274" y="1478030"/>
            <a:ext cx="5777619" cy="3718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B37CF7-420E-41F0-AD8B-477D7C4BBF37}"/>
              </a:ext>
            </a:extLst>
          </p:cNvPr>
          <p:cNvSpPr txBox="1"/>
          <p:nvPr/>
        </p:nvSpPr>
        <p:spPr>
          <a:xfrm>
            <a:off x="390640" y="1368087"/>
            <a:ext cx="57776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Jefferson Healthcare, a rural critical access hospital located in Jefferson County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Our neighborhood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Single family homes, apartments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Assisted living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Dove House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Historic 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 provide a broad spectrum of inpatient and outpatient services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8C608B-C358-4CE8-BCEF-BC28070E1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33834-A574-420F-9441-F61146806793}"/>
              </a:ext>
            </a:extLst>
          </p:cNvPr>
          <p:cNvSpPr txBox="1"/>
          <p:nvPr/>
        </p:nvSpPr>
        <p:spPr>
          <a:xfrm>
            <a:off x="3188342" y="509319"/>
            <a:ext cx="573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73917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B37CF7-420E-41F0-AD8B-477D7C4BBF37}"/>
              </a:ext>
            </a:extLst>
          </p:cNvPr>
          <p:cNvSpPr txBox="1"/>
          <p:nvPr/>
        </p:nvSpPr>
        <p:spPr>
          <a:xfrm>
            <a:off x="952345" y="1368087"/>
            <a:ext cx="104637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MISSION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To hold the trust and improve the health of the community through 	compassionate care, innovation and medical excellence.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VISION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Jefferson Healthcare will be the community’s 1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choice for quality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health care by providing exceptional patient care to every person we serve.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VALUES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Compassion		Integrity		Excellence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		Stewardship		Respect		Teamwork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8C608B-C358-4CE8-BCEF-BC28070E1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33834-A574-420F-9441-F61146806793}"/>
              </a:ext>
            </a:extLst>
          </p:cNvPr>
          <p:cNvSpPr txBox="1"/>
          <p:nvPr/>
        </p:nvSpPr>
        <p:spPr>
          <a:xfrm>
            <a:off x="2377439" y="509319"/>
            <a:ext cx="80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Introductions – Mission, Vision &amp; Values</a:t>
            </a:r>
          </a:p>
        </p:txBody>
      </p:sp>
    </p:spTree>
    <p:extLst>
      <p:ext uri="{BB962C8B-B14F-4D97-AF65-F5344CB8AC3E}">
        <p14:creationId xmlns:p14="http://schemas.microsoft.com/office/powerpoint/2010/main" val="17351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56A59-345D-4243-BF36-8C85F4F4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29" y="363670"/>
            <a:ext cx="10273142" cy="5121419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D8C06A-A7C0-400D-BDE9-82D3FB793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709221" y="1372911"/>
            <a:ext cx="395267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Organizational Chart</a:t>
            </a:r>
          </a:p>
        </p:txBody>
      </p:sp>
    </p:spTree>
    <p:extLst>
      <p:ext uri="{BB962C8B-B14F-4D97-AF65-F5344CB8AC3E}">
        <p14:creationId xmlns:p14="http://schemas.microsoft.com/office/powerpoint/2010/main" val="240227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914400" y="549971"/>
            <a:ext cx="999587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Jefferson HC Project Delivery Experience &amp; Qualifications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855E9-9E82-427A-AE4F-FC30B1E66DFB}"/>
              </a:ext>
            </a:extLst>
          </p:cNvPr>
          <p:cNvSpPr/>
          <p:nvPr/>
        </p:nvSpPr>
        <p:spPr>
          <a:xfrm>
            <a:off x="289018" y="1567539"/>
            <a:ext cx="9722490" cy="346864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JH team has over 3 decades of public works expertise.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JH is fully invested in Alternative Delivery and creating a collaborative project culture to improve delivery and better serve our community.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Aaron Vallat recently completed DBIA training and passed his Assoc. DBIA exam.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Internal processes and control systems to efficiently plan and execute the work.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 strong team and partnership with OAC and Perkins Coie.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D354B-F88C-4A7E-99E2-76E8EE554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0159" y="2043495"/>
            <a:ext cx="1412621" cy="2266579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70EEA9-0EF2-4B28-9EEE-BF7B661B9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71CAC3-6DDC-47C8-A078-317042F5B8BF}"/>
              </a:ext>
            </a:extLst>
          </p:cNvPr>
          <p:cNvSpPr txBox="1"/>
          <p:nvPr/>
        </p:nvSpPr>
        <p:spPr>
          <a:xfrm>
            <a:off x="3336767" y="357628"/>
            <a:ext cx="55184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Project Description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4B7EC-E522-49DE-B1EF-5677178AB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262" y="1468295"/>
            <a:ext cx="5766356" cy="286878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852C88-DFFB-4646-ADEE-48500B44E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966D6-DD2A-4906-98C7-A2B5C7896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818" y="1465441"/>
            <a:ext cx="5450695" cy="28687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424BF8-F9EC-46AC-BDCD-BBA7769B252D}"/>
              </a:ext>
            </a:extLst>
          </p:cNvPr>
          <p:cNvSpPr txBox="1"/>
          <p:nvPr/>
        </p:nvSpPr>
        <p:spPr>
          <a:xfrm>
            <a:off x="295208" y="4334226"/>
            <a:ext cx="55184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Current – Area of impact highlighted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D338B-99AA-4A47-8B86-7C3A9803395D}"/>
              </a:ext>
            </a:extLst>
          </p:cNvPr>
          <p:cNvSpPr txBox="1"/>
          <p:nvPr/>
        </p:nvSpPr>
        <p:spPr>
          <a:xfrm>
            <a:off x="6376933" y="4334227"/>
            <a:ext cx="55184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New</a:t>
            </a:r>
          </a:p>
        </p:txBody>
      </p:sp>
    </p:spTree>
    <p:extLst>
      <p:ext uri="{BB962C8B-B14F-4D97-AF65-F5344CB8AC3E}">
        <p14:creationId xmlns:p14="http://schemas.microsoft.com/office/powerpoint/2010/main" val="255805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E13D2-2AB1-4BCA-84D5-094F00EB9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752"/>
            <a:ext cx="12192000" cy="109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2265DE-0E7B-4C9B-B5E9-0709F0B2E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8" y="136524"/>
            <a:ext cx="1146993" cy="454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63F69-14B3-4C81-B2E7-F8AED2A5EDCF}"/>
              </a:ext>
            </a:extLst>
          </p:cNvPr>
          <p:cNvSpPr txBox="1"/>
          <p:nvPr/>
        </p:nvSpPr>
        <p:spPr>
          <a:xfrm>
            <a:off x="1436010" y="362410"/>
            <a:ext cx="909863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Project Scope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855E9-9E82-427A-AE4F-FC30B1E66DFB}"/>
              </a:ext>
            </a:extLst>
          </p:cNvPr>
          <p:cNvSpPr/>
          <p:nvPr/>
        </p:nvSpPr>
        <p:spPr>
          <a:xfrm>
            <a:off x="289018" y="1314872"/>
            <a:ext cx="11620186" cy="39549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Replacement of existing 1965 building – 36,500 SF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New MOB/ASC attached to replacement – 54,000 SF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Basement addition – 10,000 SF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Total of 105,000 SF of new construction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New linear accelerator, express clinic, cardiac rehab, MRI suite, dietary department, Facilities space, EVS, etc. 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Relocation of Primary Care, Women’s Health, Dermatology, Urology &amp; Sub-Specialties. </a:t>
            </a:r>
          </a:p>
          <a:p>
            <a:pPr marL="857250" lvl="1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New services: ENT, Pulmonology, Neurology 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735A39-AEC6-4A80-94BA-50114030E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396" y="134005"/>
            <a:ext cx="1054808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639</Words>
  <Application>Microsoft Office PowerPoint</Application>
  <PresentationFormat>Widescreen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Wilcox</dc:creator>
  <cp:lastModifiedBy>Melissa Teichman</cp:lastModifiedBy>
  <cp:revision>45</cp:revision>
  <dcterms:created xsi:type="dcterms:W3CDTF">2021-08-26T21:13:03Z</dcterms:created>
  <dcterms:modified xsi:type="dcterms:W3CDTF">2021-09-22T18:44:23Z</dcterms:modified>
</cp:coreProperties>
</file>