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handoutMasterIdLst>
    <p:handoutMasterId r:id="rId25"/>
  </p:handoutMasterIdLst>
  <p:sldIdLst>
    <p:sldId id="256" r:id="rId2"/>
    <p:sldId id="257" r:id="rId3"/>
    <p:sldId id="288" r:id="rId4"/>
    <p:sldId id="258" r:id="rId5"/>
    <p:sldId id="259" r:id="rId6"/>
    <p:sldId id="284" r:id="rId7"/>
    <p:sldId id="285" r:id="rId8"/>
    <p:sldId id="286" r:id="rId9"/>
    <p:sldId id="271" r:id="rId10"/>
    <p:sldId id="264" r:id="rId11"/>
    <p:sldId id="287" r:id="rId12"/>
    <p:sldId id="283" r:id="rId13"/>
    <p:sldId id="260" r:id="rId14"/>
    <p:sldId id="263" r:id="rId15"/>
    <p:sldId id="269" r:id="rId16"/>
    <p:sldId id="276" r:id="rId17"/>
    <p:sldId id="277" r:id="rId18"/>
    <p:sldId id="278" r:id="rId19"/>
    <p:sldId id="280" r:id="rId20"/>
    <p:sldId id="282" r:id="rId21"/>
    <p:sldId id="267" r:id="rId22"/>
    <p:sldId id="273" r:id="rId23"/>
    <p:sldId id="268" r:id="rId24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7" d="100"/>
          <a:sy n="87" d="100"/>
        </p:scale>
        <p:origin x="163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1A31C-9FA3-4354-897A-DC8EA23A3DB0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77D11-CE88-486B-A1DB-29F6B1994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44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93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C0565-70E6-4CEA-8F13-C2331719EE05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82AA6-FCC6-4F83-8B39-37F7D450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4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C0565-70E6-4CEA-8F13-C2331719EE05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82AA6-FCC6-4F83-8B39-37F7D450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67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6200"/>
            <a:ext cx="9347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1447800"/>
            <a:ext cx="5334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0400" y="1447800"/>
            <a:ext cx="5334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C0565-70E6-4CEA-8F13-C2331719EE05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82AA6-FCC6-4F83-8B39-37F7D450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2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1371600"/>
            <a:ext cx="10972800" cy="1524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6261735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4FFD2B9-D67D-4604-A040-44A1292408A4}" type="slidenum">
              <a:rPr lang="en-US" sz="1400" smtClean="0">
                <a:solidFill>
                  <a:srgbClr val="FFFF00"/>
                </a:solidFill>
              </a:rPr>
              <a:pPr/>
              <a:t>‹#›</a:t>
            </a:fld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8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6B75A-687E-405C-8A0B-8D00578BA2C3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82AA6-FCC6-4F83-8B39-37F7D450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23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C0565-70E6-4CEA-8F13-C2331719EE05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82AA6-FCC6-4F83-8B39-37F7D450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9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C0565-70E6-4CEA-8F13-C2331719EE05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82AA6-FCC6-4F83-8B39-37F7D450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3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C0565-70E6-4CEA-8F13-C2331719EE05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82AA6-FCC6-4F83-8B39-37F7D450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0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C0565-70E6-4CEA-8F13-C2331719EE05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82AA6-FCC6-4F83-8B39-37F7D450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3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C0565-70E6-4CEA-8F13-C2331719EE05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82AA6-FCC6-4F83-8B39-37F7D450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57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C0565-70E6-4CEA-8F13-C2331719EE05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82AA6-FCC6-4F83-8B39-37F7D450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66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FFFF00"/>
                </a:solidFill>
                <a:latin typeface="Arial" charset="0"/>
                <a:cs typeface="Arial" charset="0"/>
              </a:defRPr>
            </a:lvl1pPr>
          </a:lstStyle>
          <a:p>
            <a:fld id="{022C0565-70E6-4CEA-8F13-C2331719EE05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00"/>
                </a:solidFill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FFFF00"/>
                </a:solidFill>
                <a:latin typeface="Arial" charset="0"/>
                <a:cs typeface="Arial" charset="0"/>
              </a:defRPr>
            </a:lvl1pPr>
          </a:lstStyle>
          <a:p>
            <a:fld id="{59A82AA6-FCC6-4F83-8B39-37F7D450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5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rgbClr val="FFFF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rgbClr val="FFFF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rgbClr val="FFFF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rgbClr val="FFFF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247650" y="1311276"/>
            <a:ext cx="11753850" cy="1470025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600" b="1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Presentation to the Project Review Committee</a:t>
            </a:r>
            <a:br>
              <a:rPr lang="en-US" sz="3600" b="1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</a:br>
            <a:r>
              <a:rPr lang="en-US" sz="3600" b="1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for </a:t>
            </a:r>
            <a:r>
              <a:rPr lang="en-US" sz="3600" b="1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600" b="1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</a:br>
            <a:r>
              <a:rPr lang="en-US" sz="3600" b="1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Heavy Civil General Contractor/Construction Manager</a:t>
            </a:r>
            <a:br>
              <a:rPr lang="en-US" sz="3600" b="1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</a:br>
            <a:r>
              <a:rPr lang="en-US" sz="3600" b="1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600" b="1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</a:br>
            <a:r>
              <a:rPr lang="en-US" sz="3600" b="1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September 27, 2018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7817" y="4673369"/>
            <a:ext cx="7267575" cy="17526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Quincy Water Reuse Project (QWRP)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9100" y="3951046"/>
            <a:ext cx="6800056" cy="2197304"/>
            <a:chOff x="-9887680" y="3473388"/>
            <a:chExt cx="12613788" cy="3840647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5536716"/>
                </p:ext>
              </p:extLst>
            </p:nvPr>
          </p:nvGraphicFramePr>
          <p:xfrm>
            <a:off x="-9887680" y="4408910"/>
            <a:ext cx="3609975" cy="290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8" name="Picture" r:id="rId3" imgW="5466665" imgH="4392607" progId="Word.Picture.8">
                    <p:embed/>
                  </p:oleObj>
                </mc:Choice>
                <mc:Fallback>
                  <p:oleObj name="Picture" r:id="rId3" imgW="5466665" imgH="4392607" progId="Word.Picture.8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9887680" y="4408910"/>
                          <a:ext cx="3609975" cy="290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1350236" y="3512321"/>
              <a:ext cx="1375872" cy="205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68764" y="3473388"/>
              <a:ext cx="538815" cy="1417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16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Organization Chart</a:t>
            </a:r>
            <a:endParaRPr 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57400" y="187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97" y="1794934"/>
            <a:ext cx="10580923" cy="418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6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Organization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 Manager – Emil Voges, PE</a:t>
            </a:r>
          </a:p>
          <a:p>
            <a:pPr lvl="1"/>
            <a:r>
              <a:rPr lang="en-US" dirty="0" smtClean="0"/>
              <a:t>Water and wastewater engineer</a:t>
            </a:r>
          </a:p>
          <a:p>
            <a:pPr lvl="1"/>
            <a:r>
              <a:rPr lang="en-US" dirty="0" smtClean="0"/>
              <a:t>Over 20 years experience working on Design-Bid-Build and Alternative Delivery projects</a:t>
            </a:r>
          </a:p>
          <a:p>
            <a:pPr lvl="1"/>
            <a:r>
              <a:rPr lang="en-US" dirty="0" smtClean="0"/>
              <a:t>Quincy Water Reuse Project developer for 10 years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Organization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Project/Construction Manager – Dan Becker CCM, PMP</a:t>
            </a:r>
          </a:p>
          <a:p>
            <a:pPr lvl="1"/>
            <a:r>
              <a:rPr lang="en-US" dirty="0" smtClean="0"/>
              <a:t>Over 35 years experience working for contractors and owners</a:t>
            </a:r>
          </a:p>
          <a:p>
            <a:pPr lvl="1"/>
            <a:r>
              <a:rPr lang="en-US" dirty="0" smtClean="0"/>
              <a:t>Worked with 3 agencies in WA State using GC/CM </a:t>
            </a:r>
          </a:p>
          <a:p>
            <a:pPr lvl="1"/>
            <a:r>
              <a:rPr lang="en-US" dirty="0" smtClean="0"/>
              <a:t>Worked with 5 agencies throughout the US using CMAR </a:t>
            </a:r>
          </a:p>
          <a:p>
            <a:pPr lvl="1"/>
            <a:r>
              <a:rPr lang="en-US" dirty="0" smtClean="0"/>
              <a:t>Member of the Engineers Joint Construction Document Committee (EJCDC) developing construction, Design-Build and CMAR documents</a:t>
            </a:r>
          </a:p>
          <a:p>
            <a:pPr lvl="1"/>
            <a:r>
              <a:rPr lang="en-US" dirty="0" smtClean="0"/>
              <a:t>Worked with 6 public and private owners using Design-Build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17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Budget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771246"/>
              </p:ext>
            </p:extLst>
          </p:nvPr>
        </p:nvGraphicFramePr>
        <p:xfrm>
          <a:off x="1193800" y="1867958"/>
          <a:ext cx="9668933" cy="3833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1200"/>
                <a:gridCol w="260773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90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Costs for Professional Services (A/E, Legal etc.)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   2,000,000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2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Estimated project construction costs (including construction contingencies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)*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$ 20,000,000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Contract administration costs (owner, cm etc.) 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      750,000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Contingencies (design &amp; owner)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   1,500,000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Sales Tax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   2,000,000</a:t>
                      </a:r>
                      <a:endParaRPr lang="en-US" sz="2800" u="sng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$ 25,250,000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59524" y="5864469"/>
            <a:ext cx="6128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* Initial build $10 million, full build out $20 million </a:t>
            </a:r>
          </a:p>
        </p:txBody>
      </p:sp>
    </p:spTree>
    <p:extLst>
      <p:ext uri="{BB962C8B-B14F-4D97-AF65-F5344CB8AC3E}">
        <p14:creationId xmlns:p14="http://schemas.microsoft.com/office/powerpoint/2010/main" val="160923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Schedule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601" t="29744" r="8125" b="31924"/>
          <a:stretch/>
        </p:blipFill>
        <p:spPr>
          <a:xfrm>
            <a:off x="528438" y="1969477"/>
            <a:ext cx="11135123" cy="295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4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Heavy Civil GC/CM Criteria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3194" y="1825625"/>
            <a:ext cx="9549206" cy="5032375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400" b="1" dirty="0" smtClean="0">
                <a:solidFill>
                  <a:schemeClr val="bg1"/>
                </a:solidFill>
                <a:effectLst/>
              </a:rPr>
              <a:t>39.10.340</a:t>
            </a:r>
            <a:br>
              <a:rPr lang="en-US" sz="3400" b="1" dirty="0" smtClean="0">
                <a:solidFill>
                  <a:schemeClr val="bg1"/>
                </a:solidFill>
                <a:effectLst/>
              </a:rPr>
            </a:br>
            <a:r>
              <a:rPr lang="en-US" sz="3400" b="1" dirty="0" smtClean="0">
                <a:solidFill>
                  <a:schemeClr val="bg1"/>
                </a:solidFill>
                <a:effectLst/>
              </a:rPr>
              <a:t>General contractor/construction manager procedure—Uses.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>
                <a:solidFill>
                  <a:schemeClr val="bg1"/>
                </a:solidFill>
                <a:effectLst/>
              </a:rPr>
              <a:t>(1) Implementation of the project involves complex scheduling, phasing, or   coordination;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>
                <a:solidFill>
                  <a:schemeClr val="bg1"/>
                </a:solidFill>
                <a:effectLst/>
              </a:rPr>
              <a:t>(2) The project involves construction at an occupied facility which must continue to operate during construction;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>
                <a:solidFill>
                  <a:schemeClr val="bg1"/>
                </a:solidFill>
                <a:effectLst/>
              </a:rPr>
              <a:t>(3) The involvement of the general contractor/construction manager during the design stage is critical to the success of the project;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(4) The project encompasses a complex or technical work environment;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(5) The project requires specialized work on a building that has historic significance; or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(6) The project is, and the public body elects to procure the project as, a heavy civil construction project. </a:t>
            </a:r>
          </a:p>
        </p:txBody>
      </p:sp>
    </p:spTree>
    <p:extLst>
      <p:ext uri="{BB962C8B-B14F-4D97-AF65-F5344CB8AC3E}">
        <p14:creationId xmlns:p14="http://schemas.microsoft.com/office/powerpoint/2010/main" val="101259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Heavy Civil GC/CM Criteria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3193" y="1825625"/>
            <a:ext cx="9484729" cy="5032375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400" b="1" dirty="0" smtClean="0">
                <a:solidFill>
                  <a:schemeClr val="bg1"/>
                </a:solidFill>
                <a:effectLst/>
              </a:rPr>
              <a:t>39.10.340</a:t>
            </a:r>
            <a:br>
              <a:rPr lang="en-US" sz="3400" b="1" dirty="0" smtClean="0">
                <a:solidFill>
                  <a:schemeClr val="bg1"/>
                </a:solidFill>
                <a:effectLst/>
              </a:rPr>
            </a:br>
            <a:r>
              <a:rPr lang="en-US" sz="3400" b="1" dirty="0" smtClean="0">
                <a:solidFill>
                  <a:schemeClr val="bg1"/>
                </a:solidFill>
                <a:effectLst/>
              </a:rPr>
              <a:t>General contractor/construction manager procedure—Uses.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>
                <a:solidFill>
                  <a:schemeClr val="bg1"/>
                </a:solidFill>
                <a:effectLst/>
              </a:rPr>
              <a:t>(1) Implementation of the project involves complex scheduling, phasing, or   coordination;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>
                <a:solidFill>
                  <a:schemeClr val="bg1"/>
                </a:solidFill>
                <a:effectLst/>
              </a:rPr>
              <a:t>(2) The project involves construction at an occupied facility which must continue to operate during construction;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>
                <a:solidFill>
                  <a:schemeClr val="bg1"/>
                </a:solidFill>
                <a:effectLst/>
              </a:rPr>
              <a:t>(3) The involvement of the general contractor/construction manager during the design stage is critical to the success of the project;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(4) The project encompasses a complex or technical work environment;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(5) The project requires specialized work on a building that has historic significance; or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(6) The project is, and the public body elects to procure the project as, a heavy civil construction project. </a:t>
            </a:r>
          </a:p>
        </p:txBody>
      </p:sp>
    </p:spTree>
    <p:extLst>
      <p:ext uri="{BB962C8B-B14F-4D97-AF65-F5344CB8AC3E}">
        <p14:creationId xmlns:p14="http://schemas.microsoft.com/office/powerpoint/2010/main" val="221226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Heavy Civil GC/CM Criteria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3194" y="1825625"/>
            <a:ext cx="9766083" cy="5032375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400" b="1" dirty="0" smtClean="0">
                <a:solidFill>
                  <a:schemeClr val="bg1"/>
                </a:solidFill>
                <a:effectLst/>
              </a:rPr>
              <a:t>39.10.340</a:t>
            </a:r>
            <a:br>
              <a:rPr lang="en-US" sz="3400" b="1" dirty="0" smtClean="0">
                <a:solidFill>
                  <a:schemeClr val="bg1"/>
                </a:solidFill>
                <a:effectLst/>
              </a:rPr>
            </a:br>
            <a:r>
              <a:rPr lang="en-US" sz="3400" b="1" dirty="0" smtClean="0">
                <a:solidFill>
                  <a:schemeClr val="bg1"/>
                </a:solidFill>
                <a:effectLst/>
              </a:rPr>
              <a:t>General contractor/construction manager procedure—Uses.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>
                <a:solidFill>
                  <a:schemeClr val="bg1"/>
                </a:solidFill>
                <a:effectLst/>
              </a:rPr>
              <a:t>(1) Implementation of the project involves complex scheduling, phasing, or   coordination;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>
                <a:solidFill>
                  <a:schemeClr val="bg1"/>
                </a:solidFill>
                <a:effectLst/>
              </a:rPr>
              <a:t>(2) The project involves construction at an occupied facility which must continue to operate during construction;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>
                <a:solidFill>
                  <a:schemeClr val="bg1"/>
                </a:solidFill>
                <a:effectLst/>
              </a:rPr>
              <a:t>(3) The involvement of the general contractor/construction manager during the design stage is critical to the success of the project;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(4) The project encompasses a complex or technical work environment;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(5) The project requires specialized work on a building that has historic significance; or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(6) The project is, and the public body elects to procure the project as, a heavy civil construction project. </a:t>
            </a:r>
          </a:p>
        </p:txBody>
      </p:sp>
    </p:spTree>
    <p:extLst>
      <p:ext uri="{BB962C8B-B14F-4D97-AF65-F5344CB8AC3E}">
        <p14:creationId xmlns:p14="http://schemas.microsoft.com/office/powerpoint/2010/main" val="244022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Heavy Civil GC/CM Criteria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3194" y="1825625"/>
            <a:ext cx="9549206" cy="5032375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400" b="1" dirty="0" smtClean="0">
                <a:solidFill>
                  <a:schemeClr val="bg1"/>
                </a:solidFill>
                <a:effectLst/>
              </a:rPr>
              <a:t>39.10.340</a:t>
            </a:r>
            <a:br>
              <a:rPr lang="en-US" sz="3400" b="1" dirty="0" smtClean="0">
                <a:solidFill>
                  <a:schemeClr val="bg1"/>
                </a:solidFill>
                <a:effectLst/>
              </a:rPr>
            </a:br>
            <a:r>
              <a:rPr lang="en-US" sz="3400" b="1" dirty="0" smtClean="0">
                <a:solidFill>
                  <a:schemeClr val="bg1"/>
                </a:solidFill>
                <a:effectLst/>
              </a:rPr>
              <a:t>General contractor/construction manager procedure—Uses.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>
                <a:solidFill>
                  <a:schemeClr val="bg1"/>
                </a:solidFill>
                <a:effectLst/>
              </a:rPr>
              <a:t>(1) Implementation of the project involves complex scheduling, phasing, or   coordination;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>
                <a:solidFill>
                  <a:schemeClr val="bg1"/>
                </a:solidFill>
                <a:effectLst/>
              </a:rPr>
              <a:t>(2) The project involves construction at an occupied facility which must continue to operate during construction;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>
                <a:solidFill>
                  <a:schemeClr val="bg1"/>
                </a:solidFill>
                <a:effectLst/>
              </a:rPr>
              <a:t>(3) The involvement of the general contractor/construction manager during the design stage is critical to the success of the project;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(4) The project encompasses a complex or technical work environment;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(5) The project requires specialized work on a building that has historic significance; or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(6) The project is, and the public body elects to procure the project as, a heavy civil construction project. </a:t>
            </a:r>
          </a:p>
        </p:txBody>
      </p:sp>
    </p:spTree>
    <p:extLst>
      <p:ext uri="{BB962C8B-B14F-4D97-AF65-F5344CB8AC3E}">
        <p14:creationId xmlns:p14="http://schemas.microsoft.com/office/powerpoint/2010/main" val="249978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Heavy Civil GC/CM Criteria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3194" y="1825625"/>
            <a:ext cx="9396806" cy="5032375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400" b="1" dirty="0" smtClean="0">
                <a:solidFill>
                  <a:schemeClr val="bg1"/>
                </a:solidFill>
                <a:effectLst/>
              </a:rPr>
              <a:t>39.10.340</a:t>
            </a:r>
            <a:br>
              <a:rPr lang="en-US" sz="3400" b="1" dirty="0" smtClean="0">
                <a:solidFill>
                  <a:schemeClr val="bg1"/>
                </a:solidFill>
                <a:effectLst/>
              </a:rPr>
            </a:br>
            <a:r>
              <a:rPr lang="en-US" sz="3400" b="1" dirty="0" smtClean="0">
                <a:solidFill>
                  <a:schemeClr val="bg1"/>
                </a:solidFill>
                <a:effectLst/>
              </a:rPr>
              <a:t>General contractor/construction manager procedure—Uses.</a:t>
            </a:r>
            <a:endParaRPr lang="en-US" b="1" dirty="0" smtClean="0">
              <a:solidFill>
                <a:schemeClr val="bg1"/>
              </a:solidFill>
              <a:effectLst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>
                <a:solidFill>
                  <a:schemeClr val="bg1"/>
                </a:solidFill>
                <a:effectLst/>
              </a:rPr>
              <a:t>(1) Implementation of the project involves complex scheduling, phasing, or   coordination;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>
                <a:solidFill>
                  <a:schemeClr val="bg1"/>
                </a:solidFill>
                <a:effectLst/>
              </a:rPr>
              <a:t>(2) The project involves construction at an occupied facility which must continue to operate during construction;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>
                <a:solidFill>
                  <a:schemeClr val="bg1"/>
                </a:solidFill>
                <a:effectLst/>
              </a:rPr>
              <a:t>(3) The involvement of the general contractor/construction manager during the design stage is critical to the success of the project;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(4) The project encompasses a complex or technical work environment;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(5) The project requires specialized work on a building that has historic significance; or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(6) The project is, and the public body elects to procure the project as, a heavy civil construction project. </a:t>
            </a:r>
          </a:p>
        </p:txBody>
      </p:sp>
    </p:spTree>
    <p:extLst>
      <p:ext uri="{BB962C8B-B14F-4D97-AF65-F5344CB8AC3E}">
        <p14:creationId xmlns:p14="http://schemas.microsoft.com/office/powerpoint/2010/main" val="324046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Presentation 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Introductions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Project Background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Project Budget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Project Schedule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Team/Organization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Why this project meets the criteria for Heavy Civil GC/CM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42070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Heavy Civil GC/CM Criteria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3194" y="1825625"/>
            <a:ext cx="9440768" cy="5032375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400" b="1" dirty="0" smtClean="0">
                <a:solidFill>
                  <a:schemeClr val="bg1"/>
                </a:solidFill>
                <a:effectLst/>
              </a:rPr>
              <a:t>39.10.340</a:t>
            </a:r>
            <a:br>
              <a:rPr lang="en-US" sz="3400" b="1" dirty="0" smtClean="0">
                <a:solidFill>
                  <a:schemeClr val="bg1"/>
                </a:solidFill>
                <a:effectLst/>
              </a:rPr>
            </a:br>
            <a:r>
              <a:rPr lang="en-US" sz="3400" b="1" dirty="0" smtClean="0">
                <a:solidFill>
                  <a:schemeClr val="bg1"/>
                </a:solidFill>
                <a:effectLst/>
              </a:rPr>
              <a:t>General contractor/construction manager procedure—Uses.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>
                <a:solidFill>
                  <a:schemeClr val="bg1"/>
                </a:solidFill>
                <a:effectLst/>
              </a:rPr>
              <a:t>(1) Implementation of the project involves complex scheduling, phasing, or   coordination;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>
                <a:solidFill>
                  <a:schemeClr val="bg1"/>
                </a:solidFill>
                <a:effectLst/>
              </a:rPr>
              <a:t>(2) The project involves construction at an occupied facility which must continue to operate during construction;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>
                <a:solidFill>
                  <a:schemeClr val="bg1"/>
                </a:solidFill>
                <a:effectLst/>
              </a:rPr>
              <a:t>(3) The involvement of the general contractor/construction manager during the design stage is critical to the success of the project;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(4) The project encompasses a complex or technical work environment;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(5) The project requires specialized work on a building that has historic significance; or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(6) The project is, and the public body elects to procure the project as, a heavy civil construction project. </a:t>
            </a:r>
          </a:p>
        </p:txBody>
      </p:sp>
    </p:spTree>
    <p:extLst>
      <p:ext uri="{BB962C8B-B14F-4D97-AF65-F5344CB8AC3E}">
        <p14:creationId xmlns:p14="http://schemas.microsoft.com/office/powerpoint/2010/main" val="411679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Civil GC/CM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We selected Heavy Civil GC/CM because:</a:t>
            </a:r>
          </a:p>
          <a:p>
            <a:pPr lvl="1"/>
            <a:endParaRPr lang="en-US" b="1" dirty="0" smtClean="0"/>
          </a:p>
          <a:p>
            <a:pPr lvl="1"/>
            <a:r>
              <a:rPr lang="en-US" dirty="0" smtClean="0"/>
              <a:t>The work on the QWRP is primarily installation of pipelines and pumping facilities.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 majority of this type work is usually performed by the contractor vs. subcontractors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22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to PRC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6" indent="-457200">
              <a:buFont typeface="+mj-lt"/>
              <a:buAutoNum type="arabicPeriod"/>
            </a:pPr>
            <a:r>
              <a:rPr lang="en-US" sz="2200" b="1" dirty="0">
                <a:solidFill>
                  <a:schemeClr val="bg1"/>
                </a:solidFill>
              </a:rPr>
              <a:t>Is the project going to have a Project Labor Agreement (PLA)?  If so, are they planning to have a dual benefit reimbursement program?</a:t>
            </a:r>
            <a:endParaRPr lang="en-US" sz="2200" dirty="0">
              <a:solidFill>
                <a:schemeClr val="bg1"/>
              </a:solidFill>
            </a:endParaRPr>
          </a:p>
          <a:p>
            <a:pPr lvl="2"/>
            <a:r>
              <a:rPr lang="en-US" sz="2200" dirty="0"/>
              <a:t>The Project will not have a PLA.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914400" lvl="6" indent="-457200">
              <a:buNone/>
            </a:pPr>
            <a:r>
              <a:rPr lang="en-US" sz="2200" b="1" dirty="0" smtClean="0">
                <a:solidFill>
                  <a:schemeClr val="bg1"/>
                </a:solidFill>
              </a:rPr>
              <a:t>2. 	Will </a:t>
            </a:r>
            <a:r>
              <a:rPr lang="en-US" sz="2200" b="1" dirty="0">
                <a:solidFill>
                  <a:schemeClr val="bg1"/>
                </a:solidFill>
              </a:rPr>
              <a:t>there be any W/MBE or DBE goals on these projects?</a:t>
            </a:r>
          </a:p>
          <a:p>
            <a:pPr marL="1143000"/>
            <a:r>
              <a:rPr lang="en-US" sz="2200" dirty="0"/>
              <a:t>The City will </a:t>
            </a:r>
            <a:r>
              <a:rPr lang="en-US" sz="2200"/>
              <a:t>have </a:t>
            </a:r>
            <a:r>
              <a:rPr lang="en-US" sz="2200" smtClean="0"/>
              <a:t>goals </a:t>
            </a:r>
            <a:r>
              <a:rPr lang="en-US" sz="2200" dirty="0"/>
              <a:t>for the project. The City is in the process of determining what those goals will be.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44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6666" y="2253192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51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Ariel </a:t>
            </a:r>
            <a:r>
              <a:rPr lang="en-US" dirty="0" err="1"/>
              <a:t>Belino</a:t>
            </a:r>
            <a:r>
              <a:rPr lang="en-US" dirty="0"/>
              <a:t> </a:t>
            </a:r>
            <a:r>
              <a:rPr lang="en-US" dirty="0" smtClean="0"/>
              <a:t>– City Engineer – City of </a:t>
            </a:r>
            <a:r>
              <a:rPr lang="en-US" dirty="0" err="1" smtClean="0"/>
              <a:t>Quncy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Emil Voges – Program Manager</a:t>
            </a:r>
          </a:p>
          <a:p>
            <a:endParaRPr lang="en-US" dirty="0"/>
          </a:p>
          <a:p>
            <a:r>
              <a:rPr lang="en-US" dirty="0" smtClean="0"/>
              <a:t>Dan Becker – Project Manager, GC/CM Consultant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3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28" y="1620543"/>
            <a:ext cx="6477000" cy="4351338"/>
          </a:xfrm>
        </p:spPr>
        <p:txBody>
          <a:bodyPr>
            <a:normAutofit fontScale="85000" lnSpcReduction="20000"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City of Quincy is located near the center of Washington State, about 150 miles from </a:t>
            </a:r>
            <a:r>
              <a:rPr lang="en-US" dirty="0" smtClean="0">
                <a:solidFill>
                  <a:schemeClr val="bg1"/>
                </a:solidFill>
              </a:rPr>
              <a:t>Seattle.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Technology </a:t>
            </a:r>
            <a:r>
              <a:rPr lang="en-US" dirty="0">
                <a:solidFill>
                  <a:schemeClr val="bg1"/>
                </a:solidFill>
              </a:rPr>
              <a:t>firms have located </a:t>
            </a:r>
            <a:r>
              <a:rPr lang="en-US" dirty="0" smtClean="0">
                <a:solidFill>
                  <a:schemeClr val="bg1"/>
                </a:solidFill>
              </a:rPr>
              <a:t>data centers in </a:t>
            </a:r>
            <a:r>
              <a:rPr lang="en-US" dirty="0">
                <a:solidFill>
                  <a:schemeClr val="bg1"/>
                </a:solidFill>
              </a:rPr>
              <a:t>Quincy </a:t>
            </a:r>
            <a:r>
              <a:rPr lang="en-US" dirty="0" smtClean="0">
                <a:solidFill>
                  <a:schemeClr val="bg1"/>
                </a:solidFill>
              </a:rPr>
              <a:t>requiring expansion </a:t>
            </a:r>
            <a:r>
              <a:rPr lang="en-US" dirty="0">
                <a:solidFill>
                  <a:schemeClr val="bg1"/>
                </a:solidFill>
              </a:rPr>
              <a:t>of its infrastructure and development of the Quincy Water Reuse Project (QWRP).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Phase </a:t>
            </a:r>
            <a:r>
              <a:rPr lang="en-US" dirty="0">
                <a:solidFill>
                  <a:schemeClr val="bg1"/>
                </a:solidFill>
              </a:rPr>
              <a:t>1 </a:t>
            </a:r>
            <a:r>
              <a:rPr lang="en-US" dirty="0" smtClean="0">
                <a:solidFill>
                  <a:schemeClr val="bg1"/>
                </a:solidFill>
              </a:rPr>
              <a:t>of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project </a:t>
            </a:r>
            <a:r>
              <a:rPr lang="en-US" dirty="0">
                <a:solidFill>
                  <a:schemeClr val="bg1"/>
                </a:solidFill>
              </a:rPr>
              <a:t>will need to be completed by the end of </a:t>
            </a:r>
            <a:r>
              <a:rPr lang="en-US" dirty="0" smtClean="0">
                <a:solidFill>
                  <a:schemeClr val="bg1"/>
                </a:solidFill>
              </a:rPr>
              <a:t>2019 </a:t>
            </a:r>
            <a:r>
              <a:rPr lang="en-US" dirty="0">
                <a:solidFill>
                  <a:schemeClr val="bg1"/>
                </a:solidFill>
              </a:rPr>
              <a:t>to meet the industrial client requirements.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473" t="23210" r="37778" b="36790"/>
          <a:stretch/>
        </p:blipFill>
        <p:spPr>
          <a:xfrm>
            <a:off x="7315201" y="609600"/>
            <a:ext cx="4724401" cy="2743201"/>
          </a:xfrm>
          <a:prstGeom prst="rect">
            <a:avLst/>
          </a:prstGeom>
        </p:spPr>
      </p:pic>
      <p:sp>
        <p:nvSpPr>
          <p:cNvPr id="6" name="AutoShape 4" descr="Image result for microsoft logo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924" y="3568725"/>
            <a:ext cx="2689427" cy="62922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AutoShape 2" descr="Image result for intuit"/>
          <p:cNvSpPr>
            <a:spLocks noChangeAspect="1" noChangeArrowheads="1"/>
          </p:cNvSpPr>
          <p:nvPr/>
        </p:nvSpPr>
        <p:spPr bwMode="auto">
          <a:xfrm>
            <a:off x="63500" y="-136525"/>
            <a:ext cx="14382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55" y="4025281"/>
            <a:ext cx="1105628" cy="5407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52" y="5250549"/>
            <a:ext cx="2123431" cy="5308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748" y="6091020"/>
            <a:ext cx="2147178" cy="41512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54" y="5424242"/>
            <a:ext cx="874338" cy="874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71499" y="4566453"/>
            <a:ext cx="167492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VANTAGE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8143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06107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U.S. Bureau of Reclamation (Reclamation) has required that Quincy’s industrial wastewater treatment plant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(IWTP) cease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discharge to an irrigation wasteway. 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All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work to create a new replacement outfall must be completed by 2022 in accordance with an agreement with Reclamation. 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Rapid influx of data centers requiring specifically treated water. 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main component of the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QWRP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is the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industrial reuse water treatment plant (IRWTP).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Currently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, portions of Stage 1 components are in place and operating. This project will construct the remaining components of Stage 1 and portions of Stage 2. 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The QWRP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IRWTP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Stage 1 are being built out in partnership with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Microsoft.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Work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will occur at the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IRWTP in multiple locations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along the utility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corridor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142" y="274638"/>
            <a:ext cx="318135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6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694" y="175846"/>
            <a:ext cx="7156939" cy="64623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73110" y="180041"/>
            <a:ext cx="2622331" cy="142803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FFFF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FFFF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FFFF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FFFF00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en-US" b="1" kern="0" dirty="0" smtClean="0"/>
              <a:t>System Layout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0641" y="1978574"/>
            <a:ext cx="3300248" cy="31609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FFFF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</a:pPr>
            <a:r>
              <a:rPr lang="en-US" kern="0" dirty="0" smtClean="0">
                <a:solidFill>
                  <a:schemeClr val="bg1">
                    <a:lumMod val="95000"/>
                  </a:schemeClr>
                </a:solidFill>
              </a:rPr>
              <a:t>Four sites</a:t>
            </a:r>
          </a:p>
          <a:p>
            <a:pPr>
              <a:spcAft>
                <a:spcPts val="1200"/>
              </a:spcAft>
            </a:pPr>
            <a:r>
              <a:rPr lang="en-US" kern="0" dirty="0" smtClean="0">
                <a:solidFill>
                  <a:schemeClr val="bg1">
                    <a:lumMod val="95000"/>
                  </a:schemeClr>
                </a:solidFill>
              </a:rPr>
              <a:t>Pipelines</a:t>
            </a:r>
          </a:p>
          <a:p>
            <a:pPr>
              <a:spcAft>
                <a:spcPts val="1200"/>
              </a:spcAft>
            </a:pPr>
            <a:r>
              <a:rPr lang="en-US" kern="0" dirty="0" smtClean="0">
                <a:solidFill>
                  <a:schemeClr val="bg1">
                    <a:lumMod val="95000"/>
                  </a:schemeClr>
                </a:solidFill>
              </a:rPr>
              <a:t>Four Microsoft Sites </a:t>
            </a:r>
          </a:p>
        </p:txBody>
      </p:sp>
    </p:spTree>
    <p:extLst>
      <p:ext uri="{BB962C8B-B14F-4D97-AF65-F5344CB8AC3E}">
        <p14:creationId xmlns:p14="http://schemas.microsoft.com/office/powerpoint/2010/main" val="333806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059" y="1143000"/>
            <a:ext cx="8006123" cy="432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59659" y="2681416"/>
            <a:ext cx="97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Brine Pond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7199" y="1485989"/>
            <a:ext cx="1215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Primary Clarifiers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7879" y="3739977"/>
            <a:ext cx="1369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Residuals Management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2648" y="1241331"/>
            <a:ext cx="1215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Chemical Clarifiers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3110" y="180041"/>
            <a:ext cx="2622331" cy="142803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FFFF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FFFF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FFFF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FFFF00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en-US" b="1" kern="0" dirty="0" smtClean="0"/>
              <a:t>IWTP Site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70641" y="1978574"/>
            <a:ext cx="3300248" cy="31609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FFFF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</a:pPr>
            <a:r>
              <a:rPr lang="en-US" kern="0" dirty="0" smtClean="0">
                <a:solidFill>
                  <a:schemeClr val="bg1"/>
                </a:solidFill>
              </a:rPr>
              <a:t>3 Quincy Projects</a:t>
            </a:r>
          </a:p>
          <a:p>
            <a:pPr>
              <a:spcAft>
                <a:spcPts val="1200"/>
              </a:spcAft>
            </a:pPr>
            <a:r>
              <a:rPr lang="en-US" kern="0" dirty="0" smtClean="0"/>
              <a:t>1 Microsoft Project</a:t>
            </a:r>
          </a:p>
        </p:txBody>
      </p:sp>
    </p:spTree>
    <p:extLst>
      <p:ext uri="{BB962C8B-B14F-4D97-AF65-F5344CB8AC3E}">
        <p14:creationId xmlns:p14="http://schemas.microsoft.com/office/powerpoint/2010/main" val="32782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586" y="3014963"/>
            <a:ext cx="37719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869" y="315453"/>
            <a:ext cx="39814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546" y="258303"/>
            <a:ext cx="26955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>
            <a:endCxn id="3076" idx="1"/>
          </p:cNvCxnSpPr>
          <p:nvPr/>
        </p:nvCxnSpPr>
        <p:spPr>
          <a:xfrm>
            <a:off x="3714998" y="1506078"/>
            <a:ext cx="663548" cy="0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074121" y="1506078"/>
            <a:ext cx="812748" cy="0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730763" y="1506078"/>
            <a:ext cx="0" cy="1508886"/>
          </a:xfrm>
          <a:prstGeom prst="straightConnector1">
            <a:avLst/>
          </a:prstGeom>
          <a:ln w="4127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373110" y="180041"/>
            <a:ext cx="2622331" cy="142803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FFFF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FFFF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FFFF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FFFF00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en-US" b="1" kern="0" dirty="0" smtClean="0"/>
              <a:t>Filters, IX and RO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4151" y="1506078"/>
            <a:ext cx="3300248" cy="31609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FFFF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</a:pPr>
            <a:r>
              <a:rPr lang="en-US" kern="0" dirty="0" smtClean="0">
                <a:solidFill>
                  <a:schemeClr val="bg1">
                    <a:lumMod val="95000"/>
                  </a:schemeClr>
                </a:solidFill>
              </a:rPr>
              <a:t>Three Sites</a:t>
            </a:r>
          </a:p>
          <a:p>
            <a:pPr>
              <a:spcAft>
                <a:spcPts val="1200"/>
              </a:spcAft>
            </a:pPr>
            <a:r>
              <a:rPr lang="en-US" kern="0" dirty="0" smtClean="0">
                <a:solidFill>
                  <a:schemeClr val="bg1">
                    <a:lumMod val="95000"/>
                  </a:schemeClr>
                </a:solidFill>
              </a:rPr>
              <a:t>3 Quincy Projects</a:t>
            </a:r>
          </a:p>
          <a:p>
            <a:pPr>
              <a:spcAft>
                <a:spcPts val="1200"/>
              </a:spcAft>
            </a:pPr>
            <a:r>
              <a:rPr lang="en-US" kern="0" dirty="0" smtClean="0"/>
              <a:t>Two Microsoft Projects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14965" y="5993797"/>
            <a:ext cx="1396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Ultrafiltration</a:t>
            </a:r>
            <a:endParaRPr lang="en-US" sz="1400" b="1" dirty="0">
              <a:solidFill>
                <a:srgbClr val="FFFF00"/>
              </a:solidFill>
            </a:endParaRP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 flipV="1">
            <a:off x="2711668" y="5981130"/>
            <a:ext cx="1813035" cy="166556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048634" y="894059"/>
            <a:ext cx="1396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RO Tank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48159" y="1124745"/>
            <a:ext cx="1369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Upgrade IX System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271649" y="982858"/>
            <a:ext cx="1369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Upgrade RO System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8507" y="5886075"/>
            <a:ext cx="1780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Wastewater Pump Stations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28" name="Straight Arrow Connector 27"/>
          <p:cNvCxnSpPr>
            <a:stCxn id="27" idx="1"/>
          </p:cNvCxnSpPr>
          <p:nvPr/>
        </p:nvCxnSpPr>
        <p:spPr>
          <a:xfrm flipH="1" flipV="1">
            <a:off x="5912069" y="5565228"/>
            <a:ext cx="1246438" cy="582457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24703" y="3899112"/>
            <a:ext cx="123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Wet Well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8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Organization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HDR will be Owner’s Representative on the Project</a:t>
            </a:r>
          </a:p>
          <a:p>
            <a:r>
              <a:rPr lang="en-US" dirty="0" smtClean="0"/>
              <a:t>Design will be performed by;</a:t>
            </a:r>
          </a:p>
          <a:p>
            <a:pPr lvl="1"/>
            <a:r>
              <a:rPr lang="en-US" dirty="0" smtClean="0"/>
              <a:t>Gray and Osborne</a:t>
            </a:r>
          </a:p>
          <a:p>
            <a:pPr lvl="1"/>
            <a:r>
              <a:rPr lang="en-US" dirty="0" smtClean="0"/>
              <a:t>Brown and Caldwell</a:t>
            </a:r>
          </a:p>
          <a:p>
            <a:pPr lvl="1"/>
            <a:r>
              <a:rPr lang="en-US" dirty="0" smtClean="0"/>
              <a:t>HDR Engineering</a:t>
            </a:r>
          </a:p>
          <a:p>
            <a:r>
              <a:rPr lang="en-US" dirty="0" smtClean="0"/>
              <a:t>Working jointly with Microsoft </a:t>
            </a:r>
          </a:p>
          <a:p>
            <a:pPr lvl="1"/>
            <a:r>
              <a:rPr lang="en-US" dirty="0" smtClean="0"/>
              <a:t>CH2M Hill/Jacobs</a:t>
            </a:r>
          </a:p>
          <a:p>
            <a:pPr lvl="1"/>
            <a:r>
              <a:rPr lang="en-US" dirty="0" smtClean="0"/>
              <a:t>Black &amp; Veatch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20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 Backgroun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 Background</Template>
  <TotalTime>2238</TotalTime>
  <Words>618</Words>
  <Application>Microsoft Office PowerPoint</Application>
  <PresentationFormat>Widescreen</PresentationFormat>
  <Paragraphs>153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CI Background</vt:lpstr>
      <vt:lpstr>Picture</vt:lpstr>
      <vt:lpstr>Presentation to the Project Review Committee for  Heavy Civil General Contractor/Construction Manager  September 27, 2018</vt:lpstr>
      <vt:lpstr>Presentation Outline</vt:lpstr>
      <vt:lpstr>Panel</vt:lpstr>
      <vt:lpstr>Project Background</vt:lpstr>
      <vt:lpstr>Project Background</vt:lpstr>
      <vt:lpstr>PowerPoint Presentation</vt:lpstr>
      <vt:lpstr>PowerPoint Presentation</vt:lpstr>
      <vt:lpstr>PowerPoint Presentation</vt:lpstr>
      <vt:lpstr>Team Organization</vt:lpstr>
      <vt:lpstr>Project Organization Chart</vt:lpstr>
      <vt:lpstr>Team Organization</vt:lpstr>
      <vt:lpstr>Team Organization</vt:lpstr>
      <vt:lpstr>Project Budget</vt:lpstr>
      <vt:lpstr>Project Schedule</vt:lpstr>
      <vt:lpstr>Heavy Civil GC/CM Criteria</vt:lpstr>
      <vt:lpstr>Heavy Civil GC/CM Criteria</vt:lpstr>
      <vt:lpstr>Heavy Civil GC/CM Criteria</vt:lpstr>
      <vt:lpstr>Heavy Civil GC/CM Criteria</vt:lpstr>
      <vt:lpstr>Heavy Civil GC/CM Criteria</vt:lpstr>
      <vt:lpstr>Heavy Civil GC/CM Criteria</vt:lpstr>
      <vt:lpstr>Heavy Civil GC/CM</vt:lpstr>
      <vt:lpstr>Response to PRC Questions</vt:lpstr>
      <vt:lpstr>Questions</vt:lpstr>
    </vt:vector>
  </TitlesOfParts>
  <Company>HDR,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Quincy</dc:title>
  <dc:creator>Becker, Dan</dc:creator>
  <cp:lastModifiedBy>Becker, Dan</cp:lastModifiedBy>
  <cp:revision>43</cp:revision>
  <cp:lastPrinted>2018-09-27T11:06:04Z</cp:lastPrinted>
  <dcterms:created xsi:type="dcterms:W3CDTF">2018-09-13T14:15:02Z</dcterms:created>
  <dcterms:modified xsi:type="dcterms:W3CDTF">2018-09-27T15:55:44Z</dcterms:modified>
</cp:coreProperties>
</file>