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1" r:id="rId12"/>
    <p:sldId id="272" r:id="rId13"/>
    <p:sldId id="278" r:id="rId14"/>
    <p:sldId id="273" r:id="rId15"/>
    <p:sldId id="279" r:id="rId16"/>
    <p:sldId id="266" r:id="rId17"/>
    <p:sldId id="274" r:id="rId18"/>
    <p:sldId id="275" r:id="rId19"/>
    <p:sldId id="267" r:id="rId20"/>
    <p:sldId id="270" r:id="rId21"/>
    <p:sldId id="277" r:id="rId22"/>
  </p:sldIdLst>
  <p:sldSz cx="9144000" cy="6858000" type="letter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5274" autoAdjust="0"/>
  </p:normalViewPr>
  <p:slideViewPr>
    <p:cSldViewPr snapToGrid="0">
      <p:cViewPr varScale="1">
        <p:scale>
          <a:sx n="109" d="100"/>
          <a:sy n="109" d="100"/>
        </p:scale>
        <p:origin x="972" y="96"/>
      </p:cViewPr>
      <p:guideLst/>
    </p:cSldViewPr>
  </p:slideViewPr>
  <p:outlineViewPr>
    <p:cViewPr>
      <p:scale>
        <a:sx n="33" d="100"/>
        <a:sy n="33" d="100"/>
      </p:scale>
      <p:origin x="0" y="-1558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83E4E6A-43F2-4149-B0DB-62EDB5747024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A7CB111-7885-4580-B9CE-C8D1B2FB1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8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352-0C7A-48C1-8FF8-026902148D0D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C087-1011-47EF-BD41-7A3A87E536AF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34D6-46BB-4487-A1E1-74A4638679F3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9612-7A4F-4C35-B42E-D0C28BCBDFDE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4349-4786-4056-BE6F-7F994BC7A3B9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0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9A7-7494-452F-B47F-6675F9D1859D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A9B-D747-4773-878B-5021852EB653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4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62E-5593-423D-9BBF-159820D9EE01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1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A00-38B5-4480-813D-A3DFAADFCD6A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4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95E2-238E-414C-A789-55219A366498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DF33-1930-46C0-BCA8-95733267F494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3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7C45D1-2FB6-4C48-A9F5-21237656764F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4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786D-57E9-44F3-8F36-FBCFC65F0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</a:rPr>
              <a:t>Wy’east</a:t>
            </a:r>
            <a:r>
              <a:rPr lang="en-US" dirty="0">
                <a:latin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Middle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E0BFA-5319-4577-B99A-D833B043E8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GC/CM PROJECT APPLICATION TO THE PRC</a:t>
            </a:r>
          </a:p>
          <a:p>
            <a:r>
              <a:rPr lang="en-US" sz="1600" dirty="0">
                <a:latin typeface="Cambria" panose="02040503050406030204" pitchFamily="18" charset="0"/>
              </a:rPr>
              <a:t>EVERGREEN SCHOOL DISTRICT</a:t>
            </a:r>
          </a:p>
          <a:p>
            <a:r>
              <a:rPr lang="en-US" sz="1600" dirty="0">
                <a:latin typeface="Cambria" panose="02040503050406030204" pitchFamily="18" charset="0"/>
              </a:rPr>
              <a:t>MARCH 28,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881D5-737E-4FA4-B28C-F0972031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005"/>
          <a:stretch/>
        </p:blipFill>
        <p:spPr>
          <a:xfrm>
            <a:off x="7655202" y="802254"/>
            <a:ext cx="770792" cy="100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E565D8-9F86-4622-B285-41E331421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7"/>
          <a:stretch/>
        </p:blipFill>
        <p:spPr>
          <a:xfrm>
            <a:off x="7019258" y="1793594"/>
            <a:ext cx="2042680" cy="3242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2D73B9-FA33-4304-B86D-340825DDA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799" y="3812282"/>
            <a:ext cx="2124742" cy="352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2C008-3A3A-4F05-98C5-C05A0F58E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6912255" y="2611503"/>
            <a:ext cx="2173448" cy="578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7F7F4-8EAC-4689-B811-8F2BE73C4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227" y="4670246"/>
            <a:ext cx="1672003" cy="10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Cambria" panose="02040503050406030204" pitchFamily="18" charset="0"/>
              </a:rPr>
              <a:t>This Project MEETS 4 of the 5 Criteria</a:t>
            </a:r>
          </a:p>
          <a:p>
            <a:r>
              <a:rPr lang="en-US" dirty="0">
                <a:solidFill>
                  <a:srgbClr val="FF5205"/>
                </a:solidFill>
                <a:latin typeface="Cambria" panose="02040503050406030204" pitchFamily="18" charset="0"/>
              </a:rPr>
              <a:t>Implementation of the project involves complex scheduling, phasing, or coordination.</a:t>
            </a:r>
          </a:p>
          <a:p>
            <a:r>
              <a:rPr lang="en-US" dirty="0">
                <a:solidFill>
                  <a:srgbClr val="FF5205"/>
                </a:solidFill>
                <a:latin typeface="Cambria" panose="02040503050406030204" pitchFamily="18" charset="0"/>
              </a:rPr>
              <a:t>The project involves construction at an existing facility that must continue to operate during construction, with educational programs required to be relocated.</a:t>
            </a:r>
          </a:p>
          <a:p>
            <a:r>
              <a:rPr lang="en-US" dirty="0">
                <a:solidFill>
                  <a:srgbClr val="FF5205"/>
                </a:solidFill>
                <a:latin typeface="Cambria" panose="02040503050406030204" pitchFamily="18" charset="0"/>
              </a:rPr>
              <a:t>Involvement of the GC/CM is critical during the design phase.</a:t>
            </a:r>
          </a:p>
          <a:p>
            <a:r>
              <a:rPr lang="en-US" dirty="0">
                <a:solidFill>
                  <a:srgbClr val="FF5205"/>
                </a:solidFill>
                <a:latin typeface="Cambria" panose="02040503050406030204" pitchFamily="18" charset="0"/>
              </a:rPr>
              <a:t>The project encompasses a complex or technical work environment.</a:t>
            </a:r>
          </a:p>
          <a:p>
            <a:r>
              <a:rPr lang="en-US" i="1" u="sng" dirty="0">
                <a:latin typeface="Cambria" panose="02040503050406030204" pitchFamily="18" charset="0"/>
              </a:rPr>
              <a:t>Not met </a:t>
            </a:r>
            <a:r>
              <a:rPr lang="en-US" dirty="0">
                <a:latin typeface="Cambria" panose="02040503050406030204" pitchFamily="18" charset="0"/>
              </a:rPr>
              <a:t>– The project requires specialized work on a building that has historical significance.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0A919-8962-45EE-832A-254EA790D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8F7C9-622E-474E-9D50-58A7ECDCE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F2EBF-CBEC-46AD-B6B0-3CE87847C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4FAFAC-5ED4-41DA-AB75-84521B06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711AE-56EE-473B-A93E-71C63BA3A61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5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851277"/>
            <a:ext cx="2210612" cy="460118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  <a:t>Complex Scheduling / Phasing</a:t>
            </a: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r>
              <a:rPr lang="en-US" sz="1600" b="1" dirty="0">
                <a:latin typeface="Cambria" panose="02040503050406030204" pitchFamily="18" charset="0"/>
              </a:rPr>
              <a:t>   </a:t>
            </a: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br>
              <a:rPr lang="en-US" sz="1600" b="1" dirty="0">
                <a:latin typeface="Cambria" panose="02040503050406030204" pitchFamily="18" charset="0"/>
              </a:rPr>
            </a:b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C1262-7A50-430C-9A2D-B6887187C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CACB9-97E0-4956-B9D5-E4C2A970E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C03CB-F186-4B51-B378-EC1A609F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22C530-F9B2-43FA-8F97-F0979F22B6A6}"/>
              </a:ext>
            </a:extLst>
          </p:cNvPr>
          <p:cNvSpPr txBox="1"/>
          <p:nvPr/>
        </p:nvSpPr>
        <p:spPr>
          <a:xfrm>
            <a:off x="0" y="2771731"/>
            <a:ext cx="25659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1 – New Construction	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2 – Abatement &amp; Remodel of Theater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3 – Abatement &amp; Remodel of Gymnasium</a:t>
            </a:r>
          </a:p>
          <a:p>
            <a:pPr>
              <a:buClr>
                <a:srgbClr val="FF5205"/>
              </a:buClr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4 – Abatement &amp; Demolition of Existing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5 – Parking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Ph. 6 – New Athletic Fields</a:t>
            </a:r>
          </a:p>
          <a:p>
            <a:pPr>
              <a:buClr>
                <a:srgbClr val="FF5205"/>
              </a:buClr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3885B-66F7-4787-8667-CE26D2D6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B73898-E1F1-47D0-9FA5-1CE96BF83FA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12DA8-084E-4EC6-B2F9-AC7DA844E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4021" y="624254"/>
            <a:ext cx="5740894" cy="55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96" y="1066862"/>
            <a:ext cx="2210612" cy="460118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1400" dirty="0">
                <a:latin typeface="Cambria" panose="02040503050406030204" pitchFamily="18" charset="0"/>
              </a:rPr>
            </a:br>
            <a: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  <a:t>Occupied Site</a:t>
            </a:r>
            <a:br>
              <a:rPr lang="en-US" sz="1600" b="1" u="sng" dirty="0">
                <a:latin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</a:rPr>
              <a:t> </a:t>
            </a: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8ACAC-A75B-4AB0-A13F-5EFF77AC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936F6-B322-4524-97DA-3F459D7F8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ABD3B6-82B8-482C-9EEA-1BA123BB1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E9E297-230E-47E0-B80B-346B91186839}"/>
              </a:ext>
            </a:extLst>
          </p:cNvPr>
          <p:cNvSpPr txBox="1"/>
          <p:nvPr/>
        </p:nvSpPr>
        <p:spPr>
          <a:xfrm>
            <a:off x="0" y="2948511"/>
            <a:ext cx="264274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1 – Parking Reductions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2 – Student Re-Route from Campus Center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3 – Central Construction Zone 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4 – Fire Loop Access &amp; Access to Fields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Haz. 5 – Path Proximity to Construction</a:t>
            </a:r>
          </a:p>
          <a:p>
            <a:pPr>
              <a:buClr>
                <a:srgbClr val="FF5205"/>
              </a:buClr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4E346F-B9F6-4D7A-BE3E-AEF61D9E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91D3FD-DD0B-44B6-AFE3-6F8EAC3F2D6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B34E2-6E16-434C-BC84-9497E995B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4021" y="738553"/>
            <a:ext cx="5732102" cy="53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4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  <a:t>Must Continue to Operate</a:t>
            </a: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82B46-42EE-43D4-B4E8-405807D6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C87D2-C1F0-4B7E-A1A4-51517E39E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82A66-D8AA-4A82-B65D-1271187FC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272376F-E4AC-48AD-9C35-0A8DF3669C97}"/>
              </a:ext>
            </a:extLst>
          </p:cNvPr>
          <p:cNvSpPr txBox="1">
            <a:spLocks/>
          </p:cNvSpPr>
          <p:nvPr/>
        </p:nvSpPr>
        <p:spPr>
          <a:xfrm>
            <a:off x="113810" y="3186575"/>
            <a:ext cx="2210612" cy="2979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Student Pathways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3 Phases of Move In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  <a:latin typeface="Cambria" panose="02040503050406030204" pitchFamily="18" charset="0"/>
              </a:rPr>
              <a:t>Contractor Access, Staging, &amp; Parking</a:t>
            </a:r>
          </a:p>
          <a:p>
            <a:pPr>
              <a:buClr>
                <a:srgbClr val="FF5205"/>
              </a:buClr>
            </a:pPr>
            <a:endParaRPr lang="en-US" sz="16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Alternative Location Analysis - </a:t>
            </a:r>
            <a:r>
              <a:rPr lang="en-US" sz="1600" b="1" u="sng" dirty="0">
                <a:latin typeface="Cambria" panose="02040503050406030204" pitchFamily="18" charset="0"/>
              </a:rPr>
              <a:t>KEY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Safety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Costs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Milestones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Trade Offs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>
                <a:srgbClr val="FF5205"/>
              </a:buClr>
            </a:pP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2D4AF1-783F-40B4-8FD9-05D39F1E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E195FD-B516-4374-9672-F067BB438E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94181F-74AB-474D-AB22-B5BB1EA317AE}"/>
              </a:ext>
            </a:extLst>
          </p:cNvPr>
          <p:cNvSpPr txBox="1"/>
          <p:nvPr/>
        </p:nvSpPr>
        <p:spPr>
          <a:xfrm>
            <a:off x="2894535" y="1123838"/>
            <a:ext cx="5617801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Where Will They Go?</a:t>
            </a:r>
          </a:p>
          <a:p>
            <a:pPr algn="ctr"/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Displaced Programs During Construction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9D758A5-8FC3-4B86-B64E-E74B090A6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36983"/>
              </p:ext>
            </p:extLst>
          </p:nvPr>
        </p:nvGraphicFramePr>
        <p:xfrm>
          <a:off x="2655436" y="2126489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202">
                  <a:extLst>
                    <a:ext uri="{9D8B030D-6E8A-4147-A177-3AD203B41FA5}">
                      <a16:colId xmlns:a16="http://schemas.microsoft.com/office/drawing/2014/main" val="1116032783"/>
                    </a:ext>
                  </a:extLst>
                </a:gridCol>
                <a:gridCol w="5137798">
                  <a:extLst>
                    <a:ext uri="{9D8B030D-6E8A-4147-A177-3AD203B41FA5}">
                      <a16:colId xmlns:a16="http://schemas.microsoft.com/office/drawing/2014/main" val="2810696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Displaced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0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 of parking, baseball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6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Theater, preforming 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7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Gym classes, athletics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4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Remodeling parking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5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 parking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6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 athletic fields established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079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1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QUALIFYING GC/CM PROJECT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  <a:t>Early Design Involvement</a:t>
            </a:r>
            <a:br>
              <a:rPr lang="en-US" sz="1600" b="1" u="sng" dirty="0">
                <a:solidFill>
                  <a:srgbClr val="FF5205"/>
                </a:solidFill>
                <a:latin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</a:rPr>
              <a:t>   </a:t>
            </a: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br>
              <a:rPr lang="en-US" sz="1600" dirty="0">
                <a:latin typeface="Cambria" panose="02040503050406030204" pitchFamily="18" charset="0"/>
              </a:rPr>
            </a:br>
            <a:endParaRPr lang="en-US" sz="1600" b="1" u="sng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D3E97-8870-4E32-839D-7520AD2DB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FC3DC0-68A1-4199-A377-8454F549D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0E390-634F-41FC-B23E-3C3191584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397EC7-A042-48B5-8D2E-9EF000FCC4B5}"/>
              </a:ext>
            </a:extLst>
          </p:cNvPr>
          <p:cNvSpPr txBox="1">
            <a:spLocks/>
          </p:cNvSpPr>
          <p:nvPr/>
        </p:nvSpPr>
        <p:spPr>
          <a:xfrm>
            <a:off x="123089" y="3005314"/>
            <a:ext cx="2210612" cy="3116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Building Placement</a:t>
            </a:r>
            <a:endParaRPr lang="en-US" sz="12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Building Configuration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Construction Type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Estimating / VE / Alternative Strategies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Early Procurement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Phased Turn 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B9A40-BDB5-4688-874D-ED1EC33C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28E894-4EA2-4DFE-A43C-5E861CD10111}"/>
              </a:ext>
            </a:extLst>
          </p:cNvPr>
          <p:cNvSpPr/>
          <p:nvPr/>
        </p:nvSpPr>
        <p:spPr>
          <a:xfrm>
            <a:off x="8695592" y="641838"/>
            <a:ext cx="445789" cy="546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434E94-1DEF-41DB-9F67-D50B2177987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1DC5A1-5658-4F39-A37A-43DCB85DE24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"/>
          <a:stretch/>
        </p:blipFill>
        <p:spPr bwMode="auto">
          <a:xfrm>
            <a:off x="2686511" y="2145201"/>
            <a:ext cx="6267799" cy="2444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391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5037C-7BF1-45EA-B62B-E74F1553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17EB2A-9CF5-498E-9692-E8B8BE7E048B}"/>
              </a:ext>
            </a:extLst>
          </p:cNvPr>
          <p:cNvSpPr txBox="1">
            <a:spLocks/>
          </p:cNvSpPr>
          <p:nvPr/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>
                <a:latin typeface="Cambria" panose="02040503050406030204" pitchFamily="18" charset="0"/>
              </a:rPr>
              <a:t>QUALIFYING GC/CM PROJECT</a:t>
            </a:r>
            <a:br>
              <a:rPr lang="en-US" sz="2500">
                <a:latin typeface="Cambria" panose="02040503050406030204" pitchFamily="18" charset="0"/>
              </a:rPr>
            </a:br>
            <a:br>
              <a:rPr lang="en-US" sz="2500">
                <a:latin typeface="Cambria" panose="02040503050406030204" pitchFamily="18" charset="0"/>
              </a:rPr>
            </a:br>
            <a: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  <a:t>Complex Work Environment</a:t>
            </a: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br>
              <a:rPr lang="en-US" sz="1600" b="1" u="sng">
                <a:solidFill>
                  <a:srgbClr val="FF5205"/>
                </a:solidFill>
                <a:latin typeface="Cambria" panose="02040503050406030204" pitchFamily="18" charset="0"/>
              </a:rPr>
            </a:b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279D09-4BD9-4A34-9EBF-DF75D8431D1C}"/>
              </a:ext>
            </a:extLst>
          </p:cNvPr>
          <p:cNvSpPr txBox="1">
            <a:spLocks/>
          </p:cNvSpPr>
          <p:nvPr/>
        </p:nvSpPr>
        <p:spPr>
          <a:xfrm>
            <a:off x="113810" y="3186575"/>
            <a:ext cx="2210612" cy="2979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Student Pathways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3 Phases of Move In</a:t>
            </a: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  <a:latin typeface="Cambria" panose="02040503050406030204" pitchFamily="18" charset="0"/>
              </a:rPr>
              <a:t>Contractor Access, Staging, &amp; Parking</a:t>
            </a:r>
          </a:p>
          <a:p>
            <a:pPr>
              <a:buClr>
                <a:srgbClr val="FF5205"/>
              </a:buClr>
            </a:pPr>
            <a:endParaRPr lang="en-US" sz="16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Alternative Location Analysis - </a:t>
            </a:r>
            <a:r>
              <a:rPr lang="en-US" sz="1600" b="1" u="sng" dirty="0">
                <a:latin typeface="Cambria" panose="02040503050406030204" pitchFamily="18" charset="0"/>
              </a:rPr>
              <a:t>KEY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Safety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Costs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Milestones</a:t>
            </a:r>
          </a:p>
          <a:p>
            <a:pPr marL="742950" lvl="1" indent="-285750">
              <a:buClr>
                <a:srgbClr val="FF5205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Trade Offs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>
                <a:srgbClr val="FF5205"/>
              </a:buClr>
            </a:pP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131C3-188A-4ABB-A765-1F95E8EC8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765" y="756137"/>
            <a:ext cx="5134707" cy="54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4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Project Team</a:t>
            </a:r>
          </a:p>
          <a:p>
            <a:r>
              <a:rPr lang="en-US" dirty="0">
                <a:latin typeface="Cambria" panose="02040503050406030204" pitchFamily="18" charset="0"/>
              </a:rPr>
              <a:t>Experience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8 members with GC/CM experience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Prior shared projects as a TEAM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AGC GC/CM workshop certified</a:t>
            </a:r>
          </a:p>
          <a:p>
            <a:r>
              <a:rPr lang="en-US" dirty="0">
                <a:latin typeface="Cambria" panose="02040503050406030204" pitchFamily="18" charset="0"/>
              </a:rPr>
              <a:t>Controls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Roles and responsibilities matrices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Limits of authority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Milestones for design and construction</a:t>
            </a:r>
          </a:p>
          <a:p>
            <a:r>
              <a:rPr lang="en-US" dirty="0">
                <a:latin typeface="Cambria" panose="02040503050406030204" pitchFamily="18" charset="0"/>
              </a:rPr>
              <a:t>Procurement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Perkins Coie and Parametrix guidance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Early marketing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Formal selection with RFP, RFFP, General Conditions &amp;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8C910-D62C-4CC0-A648-8FA7E8184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7256F-5940-4BF5-A5B5-7CCEA3D63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BE9B0-2992-4437-915D-B74C7253C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25FCCC-B55F-4927-9172-11B91FAC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C970F-406D-473C-A066-F68DAE9171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1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MANAGEMENT PLAN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9A9EDE-B128-462C-B894-5631B866F6A3}"/>
              </a:ext>
            </a:extLst>
          </p:cNvPr>
          <p:cNvSpPr txBox="1">
            <a:spLocks/>
          </p:cNvSpPr>
          <p:nvPr/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Project Schedule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C85B4-A2A1-40FA-8C1B-EE55F5E45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FBFD18-D8FF-47F1-BF13-9C38FFCF3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83F1D9-74C2-427D-ACEE-B36DF86A0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B76BA-3F2F-400B-A991-082DD010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FEF62-971E-450F-9C4D-2BD6EB83D692}"/>
              </a:ext>
            </a:extLst>
          </p:cNvPr>
          <p:cNvSpPr/>
          <p:nvPr/>
        </p:nvSpPr>
        <p:spPr>
          <a:xfrm>
            <a:off x="8713176" y="633046"/>
            <a:ext cx="428205" cy="559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EF8AF-4793-4DA6-8B61-9E77AD4EAA2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6E2C7-5B8B-4EAF-88E7-6B1587C66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090" y="1658160"/>
            <a:ext cx="6526324" cy="31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Project Budget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Funding</a:t>
            </a:r>
          </a:p>
          <a:p>
            <a:r>
              <a:rPr lang="en-US" dirty="0">
                <a:latin typeface="Cambria" panose="02040503050406030204" pitchFamily="18" charset="0"/>
              </a:rPr>
              <a:t>The project budget is fully funded. Funding has been secured through the passage of the $695,000,000 capital improvement bond on February 13, 2018, estimated state School Construction Assistance Program funds of $30,000,000, and a portion of already collected local impact fees.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EE3AE5-90DD-4462-B3ED-136FCF6EB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3609"/>
              </p:ext>
            </p:extLst>
          </p:nvPr>
        </p:nvGraphicFramePr>
        <p:xfrm>
          <a:off x="2901951" y="1496093"/>
          <a:ext cx="5165616" cy="2117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4804">
                  <a:extLst>
                    <a:ext uri="{9D8B030D-6E8A-4147-A177-3AD203B41FA5}">
                      <a16:colId xmlns:a16="http://schemas.microsoft.com/office/drawing/2014/main" val="3567309045"/>
                    </a:ext>
                  </a:extLst>
                </a:gridCol>
                <a:gridCol w="1860812">
                  <a:extLst>
                    <a:ext uri="{9D8B030D-6E8A-4147-A177-3AD203B41FA5}">
                      <a16:colId xmlns:a16="http://schemas.microsoft.com/office/drawing/2014/main" val="3399177931"/>
                    </a:ext>
                  </a:extLst>
                </a:gridCol>
              </a:tblGrid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DESCRIPTIONS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BUDGETS  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2066093433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Costs for Professional Services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    $7,200,855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912038570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Est. Project Construction Costs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$56,372,684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1374585717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and Furnishing Costs</a:t>
                      </a: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$3,026,988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1261016916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Contract Administration Costs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                      $1,240,000</a:t>
                      </a: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                  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588639222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Contingency - GC/CM (5.5%)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$3,100,498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828034263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Contingency – Owner (5.8%)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$3,271,024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1781269921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Other Related Project Costs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$550,000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2849493400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Sales Tax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                      $5,250,014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99522386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</a:rPr>
                        <a:t>$80,012,063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/>
                </a:tc>
                <a:extLst>
                  <a:ext uri="{0D108BD9-81ED-4DB2-BD59-A6C34878D82A}">
                    <a16:rowId xmlns:a16="http://schemas.microsoft.com/office/drawing/2014/main" val="9170565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9FF349-5698-4D14-93DE-82310615D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BAA42-9FA5-479B-BDD9-3383EA095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0A767-1255-4A6E-86BE-A3997D87A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61BA-904D-45B7-8EDF-AB1FD8CF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52EAB6-8F0D-4779-9ED6-14A3E46B895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7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PUBLIC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Reduced costs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Early start minimizes overtime and inflation exposure and maximizes efficiency</a:t>
            </a:r>
          </a:p>
          <a:p>
            <a:r>
              <a:rPr lang="en-US" dirty="0">
                <a:latin typeface="Cambria" panose="02040503050406030204" pitchFamily="18" charset="0"/>
              </a:rPr>
              <a:t>Reduced risks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Early work release maximizes weather windows ensuring on time completion</a:t>
            </a:r>
          </a:p>
          <a:p>
            <a:pPr lvl="1"/>
            <a:r>
              <a:rPr lang="en-US" u="sng" dirty="0">
                <a:latin typeface="Cambria" panose="02040503050406030204" pitchFamily="18" charset="0"/>
              </a:rPr>
              <a:t>Higher likelihood of receiving GCCM qualification statements than traditional bids for this size project</a:t>
            </a:r>
          </a:p>
          <a:p>
            <a:r>
              <a:rPr lang="en-US" dirty="0">
                <a:latin typeface="Cambria" panose="02040503050406030204" pitchFamily="18" charset="0"/>
              </a:rPr>
              <a:t>Minimizing unforeseen conditions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Early investigation builds a complete understanding of conflicts between existing &amp; proposed conditions including phasing of site utilities and systems.</a:t>
            </a:r>
          </a:p>
          <a:p>
            <a:r>
              <a:rPr lang="en-US" dirty="0">
                <a:latin typeface="Cambria" panose="02040503050406030204" pitchFamily="18" charset="0"/>
              </a:rPr>
              <a:t>Public safety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Safety protocols vetted during design ensure cost-effective implementation without shortcuts.</a:t>
            </a:r>
          </a:p>
          <a:p>
            <a:r>
              <a:rPr lang="en-US" dirty="0">
                <a:latin typeface="Cambria" panose="02040503050406030204" pitchFamily="18" charset="0"/>
              </a:rPr>
              <a:t>Reduces site complexity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Milestones, cost, pedestrian routes, and mobilization planning analyzed in alternative schemes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B0F3B-6F41-4E97-96E9-DB8FDCD00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75589-22D8-448E-ADC2-753BD14D2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4C84A-3F86-4E11-B3A8-4F67A898D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D4072D-EEE0-47AF-961E-B08337E4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65B9E-C2A4-4679-895B-80E4DDD0B0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F2E4-2017-4BB1-A9CA-4703389D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6FB6-CAA1-444C-A5D2-444D8E5B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Introductions of Project Team</a:t>
            </a:r>
          </a:p>
          <a:p>
            <a:r>
              <a:rPr lang="en-US" b="1" dirty="0">
                <a:latin typeface="Cambria" panose="02040503050406030204" pitchFamily="18" charset="0"/>
              </a:rPr>
              <a:t>Project Background</a:t>
            </a:r>
          </a:p>
          <a:p>
            <a:r>
              <a:rPr lang="en-US" b="1" dirty="0">
                <a:latin typeface="Cambria" panose="02040503050406030204" pitchFamily="18" charset="0"/>
              </a:rPr>
              <a:t>Traditional Delivery Method Not Practical</a:t>
            </a:r>
          </a:p>
          <a:p>
            <a:r>
              <a:rPr lang="en-US" b="1" dirty="0">
                <a:latin typeface="Cambria" panose="02040503050406030204" pitchFamily="18" charset="0"/>
              </a:rPr>
              <a:t>Meets Qualifying Criteria – RCW 39.10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Qualifying Project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Management Plan</a:t>
            </a:r>
          </a:p>
          <a:p>
            <a:pPr lvl="2"/>
            <a:r>
              <a:rPr lang="en-US" b="1" dirty="0">
                <a:latin typeface="Cambria" panose="02040503050406030204" pitchFamily="18" charset="0"/>
              </a:rPr>
              <a:t>Project Team</a:t>
            </a:r>
          </a:p>
          <a:p>
            <a:pPr lvl="2"/>
            <a:r>
              <a:rPr lang="en-US" b="1" dirty="0">
                <a:latin typeface="Cambria" panose="02040503050406030204" pitchFamily="18" charset="0"/>
              </a:rPr>
              <a:t>Schedule</a:t>
            </a:r>
          </a:p>
          <a:p>
            <a:pPr lvl="2"/>
            <a:r>
              <a:rPr lang="en-US" b="1" dirty="0">
                <a:latin typeface="Cambria" panose="02040503050406030204" pitchFamily="18" charset="0"/>
              </a:rPr>
              <a:t>Budget</a:t>
            </a:r>
          </a:p>
          <a:p>
            <a:pPr lvl="2"/>
            <a:r>
              <a:rPr lang="en-US" b="1" dirty="0">
                <a:latin typeface="Cambria" panose="02040503050406030204" pitchFamily="18" charset="0"/>
              </a:rPr>
              <a:t>Funding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Public Benefits</a:t>
            </a:r>
          </a:p>
          <a:p>
            <a:r>
              <a:rPr lang="en-US" b="1" dirty="0">
                <a:latin typeface="Cambria" panose="02040503050406030204" pitchFamily="18" charset="0"/>
              </a:rPr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69172-B155-4307-9DF9-902A249CF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66BF1-DD69-494E-816C-7E7D6D61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88038-606C-4964-A1DB-B96F6468F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9B870-CEC7-442E-A28C-EDD0BE1F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4907B-E80F-44BA-AC40-7EC4E98CB5E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88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Traditional delivery method is not practical</a:t>
            </a:r>
          </a:p>
          <a:p>
            <a:r>
              <a:rPr lang="en-US" b="1" dirty="0">
                <a:latin typeface="Cambria" panose="02040503050406030204" pitchFamily="18" charset="0"/>
              </a:rPr>
              <a:t>Meets four qualifying criteria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Complex schedule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Occupied site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Involvement of the GC/CM during design is critical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Complex work environment</a:t>
            </a:r>
          </a:p>
          <a:p>
            <a:r>
              <a:rPr lang="en-US" b="1" dirty="0">
                <a:latin typeface="Cambria" panose="02040503050406030204" pitchFamily="18" charset="0"/>
              </a:rPr>
              <a:t>GC/CM will be under contract early in Schematic Design phase</a:t>
            </a:r>
          </a:p>
          <a:p>
            <a:r>
              <a:rPr lang="en-US" b="1" dirty="0">
                <a:latin typeface="Cambria" panose="02040503050406030204" pitchFamily="18" charset="0"/>
              </a:rPr>
              <a:t>Public body is qualified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Experienced with RCW 39.10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Experienced personnel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Clear and logical management plan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Necessary funding including contingencies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Detailed project schedule</a:t>
            </a:r>
          </a:p>
          <a:p>
            <a:r>
              <a:rPr lang="en-US" b="1" dirty="0">
                <a:latin typeface="Cambria" panose="02040503050406030204" pitchFamily="18" charset="0"/>
              </a:rPr>
              <a:t>Public benefits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Safety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Risk management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Time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BFF8B-202D-48E0-B832-5F854AD67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36950-3ADA-407D-9E9C-E25726BB2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9001E-0B50-45FE-BFB4-A9A582D72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5000BC-B6F6-4FD5-A4AC-4AB50A4B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C5E1D-3133-4909-8585-30B1FAF3E6B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1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786D-57E9-44F3-8F36-FBCFC65F0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Questions?</a:t>
            </a:r>
            <a:br>
              <a:rPr lang="en-US" dirty="0">
                <a:latin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</a:rPr>
            </a:br>
            <a:r>
              <a:rPr lang="en-US" dirty="0" err="1">
                <a:latin typeface="Cambria" panose="02040503050406030204" pitchFamily="18" charset="0"/>
              </a:rPr>
              <a:t>Wy’east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Middle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E0BFA-5319-4577-B99A-D833B043E8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GC/CM PROJECT APPLICATION TO THE PRC</a:t>
            </a:r>
          </a:p>
          <a:p>
            <a:r>
              <a:rPr lang="en-US" sz="1600" dirty="0">
                <a:latin typeface="Cambria" panose="02040503050406030204" pitchFamily="18" charset="0"/>
              </a:rPr>
              <a:t>EVERGREEN SCHOOL DISTRICT</a:t>
            </a:r>
          </a:p>
          <a:p>
            <a:r>
              <a:rPr lang="en-US" sz="1600" dirty="0">
                <a:latin typeface="Cambria" panose="02040503050406030204" pitchFamily="18" charset="0"/>
              </a:rPr>
              <a:t>MARCH 28,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881D5-737E-4FA4-B28C-F0972031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005"/>
          <a:stretch/>
        </p:blipFill>
        <p:spPr>
          <a:xfrm>
            <a:off x="7655202" y="802254"/>
            <a:ext cx="770792" cy="100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E565D8-9F86-4622-B285-41E331421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7"/>
          <a:stretch/>
        </p:blipFill>
        <p:spPr>
          <a:xfrm>
            <a:off x="7019258" y="1793594"/>
            <a:ext cx="2042680" cy="3242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2D73B9-FA33-4304-B86D-340825DDA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799" y="3812282"/>
            <a:ext cx="2124742" cy="352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2C008-3A3A-4F05-98C5-C05A0F58E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6903463" y="2611503"/>
            <a:ext cx="2173448" cy="578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5C98DE-9962-4AD7-9010-C6843BE46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227" y="4670246"/>
            <a:ext cx="1672003" cy="10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8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6DCF9-038C-4CA1-95A8-7B3A6805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C137-3DCD-4074-A3C6-EF66D5EFC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Sue Steinbrenner</a:t>
            </a:r>
            <a:r>
              <a:rPr lang="en-US" sz="1600" dirty="0">
                <a:latin typeface="Cambria" panose="02040503050406030204" pitchFamily="18" charset="0"/>
              </a:rPr>
              <a:t>, Evergreen School District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Executive Director of Facilities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33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– Evergreen HS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Rick Yeo</a:t>
            </a:r>
            <a:r>
              <a:rPr lang="en-US" sz="1600" dirty="0">
                <a:latin typeface="Cambria" panose="02040503050406030204" pitchFamily="18" charset="0"/>
              </a:rPr>
              <a:t>, R&amp;C Management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45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- Evergreen HS, Jemtegaard K-8, Ridgefield 5-8 School, Ridgefield HS Addition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AGC GC/CM workshop certified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Dan Bodell</a:t>
            </a:r>
            <a:r>
              <a:rPr lang="en-US" sz="1600" dirty="0">
                <a:latin typeface="Cambria" panose="02040503050406030204" pitchFamily="18" charset="0"/>
              </a:rPr>
              <a:t>, R&amp;C Management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30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– WSU Vancouver, </a:t>
            </a:r>
            <a:r>
              <a:rPr lang="en-US" sz="1600" dirty="0" err="1">
                <a:latin typeface="Cambria" panose="02040503050406030204" pitchFamily="18" charset="0"/>
              </a:rPr>
              <a:t>Sifton</a:t>
            </a:r>
            <a:r>
              <a:rPr lang="en-US" sz="1600" dirty="0">
                <a:latin typeface="Cambria" panose="02040503050406030204" pitchFamily="18" charset="0"/>
              </a:rPr>
              <a:t> Elementary School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Ali </a:t>
            </a:r>
            <a:r>
              <a:rPr lang="en-US" sz="1600" b="1" dirty="0" err="1">
                <a:latin typeface="Cambria" panose="02040503050406030204" pitchFamily="18" charset="0"/>
              </a:rPr>
              <a:t>Abbaszadegan</a:t>
            </a:r>
            <a:r>
              <a:rPr lang="en-US" sz="1600" b="1" dirty="0">
                <a:latin typeface="Cambria" panose="02040503050406030204" pitchFamily="18" charset="0"/>
              </a:rPr>
              <a:t>, </a:t>
            </a:r>
            <a:r>
              <a:rPr lang="en-US" sz="1600" dirty="0">
                <a:latin typeface="Cambria" panose="02040503050406030204" pitchFamily="18" charset="0"/>
              </a:rPr>
              <a:t>R&amp;C Management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mbria" panose="02040503050406030204" pitchFamily="18" charset="0"/>
              </a:rPr>
              <a:t>10 years experience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mbria" panose="02040503050406030204" pitchFamily="18" charset="0"/>
              </a:rPr>
              <a:t>$70+ million of alternative project delivery experience on 6 projects</a:t>
            </a:r>
          </a:p>
          <a:p>
            <a:pPr lvl="1"/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F6341-4416-480A-9720-59BD9F1DD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14F4D6-D87E-4CBF-AF22-58754BE2D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F6003-E697-42B7-AC0F-D42CE589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164CE5-7C13-4C99-AB1B-2203F7D6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DDB0D8-F7F1-4575-93DF-CD07986490F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3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4EF-FD1A-4DDF-8547-C32C9BB4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2AA1B-12E6-41DC-82E3-33D8EEFD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Howard Hillinger</a:t>
            </a:r>
            <a:r>
              <a:rPr lang="en-US" sz="1600" dirty="0">
                <a:latin typeface="Cambria" panose="02040503050406030204" pitchFamily="18" charset="0"/>
              </a:rPr>
              <a:t>, Parametrix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32+ years PM-CM experience, CCM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GC/CM experience – 10+ projects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Member:  PRC, GC/CM Heavy Civil Task Force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David Mount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</a:rPr>
              <a:t>Mahlum</a:t>
            </a:r>
            <a:r>
              <a:rPr lang="en-US" sz="1600" dirty="0">
                <a:latin typeface="Cambria" panose="02040503050406030204" pitchFamily="18" charset="0"/>
              </a:rPr>
              <a:t> Architects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24+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$391 million of alternative project delivery experience on 10 projects in Washington and Oregon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LeRoy Landers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</a:rPr>
              <a:t>Mahlum</a:t>
            </a:r>
            <a:r>
              <a:rPr lang="en-US" sz="1600" dirty="0">
                <a:latin typeface="Cambria" panose="02040503050406030204" pitchFamily="18" charset="0"/>
              </a:rPr>
              <a:t> Architects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30+ years experience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$300 million of alternative project delivery experience on 8 projects in Washington and Oregon </a:t>
            </a:r>
          </a:p>
          <a:p>
            <a:pPr>
              <a:spcBef>
                <a:spcPts val="0"/>
              </a:spcBef>
            </a:pPr>
            <a:r>
              <a:rPr lang="en-US" sz="1600" b="1" dirty="0" err="1">
                <a:latin typeface="Cambria" panose="02040503050406030204" pitchFamily="18" charset="0"/>
              </a:rPr>
              <a:t>Graehm</a:t>
            </a:r>
            <a:r>
              <a:rPr lang="en-US" sz="1600" b="1" dirty="0">
                <a:latin typeface="Cambria" panose="02040503050406030204" pitchFamily="18" charset="0"/>
              </a:rPr>
              <a:t> Wallace</a:t>
            </a:r>
            <a:r>
              <a:rPr lang="en-US" sz="1600" dirty="0">
                <a:latin typeface="Cambria" panose="02040503050406030204" pitchFamily="18" charset="0"/>
              </a:rPr>
              <a:t>, Perkins Coie LLP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Legal counsel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Extensive GC/CM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1BD04-3FE4-4966-A763-2DFCD6538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57308-E45E-443A-B7DE-EA0538DE7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43F88-64FF-45A9-A775-2604C6113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601267-4913-425A-BC8C-F56D2A1F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F95D6-3974-4239-BE25-657C4210AA6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3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B16B-51C4-4DC3-A8F2-6D8F6554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PROJECT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1B987-8213-4EDD-B74E-07CF6CA53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DF7D5-14FD-46AE-AD48-00F259FF0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B5C4D-5D9A-4DD0-9AEA-458377D2F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F21C54-6EE9-4A8D-A4A3-A9575A81B5AE}"/>
              </a:ext>
            </a:extLst>
          </p:cNvPr>
          <p:cNvSpPr/>
          <p:nvPr/>
        </p:nvSpPr>
        <p:spPr>
          <a:xfrm>
            <a:off x="2584597" y="764931"/>
            <a:ext cx="6278937" cy="5319346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EA179-7059-488D-8C62-B99C060E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55825-5BD0-4078-8971-AF67B136B13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5A60F0-E51C-4534-BDB3-662D6B05C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278" y="1186958"/>
            <a:ext cx="6110400" cy="44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2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659423"/>
            <a:ext cx="5486400" cy="5516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>
                <a:latin typeface="Cambria" panose="02040503050406030204" pitchFamily="18" charset="0"/>
              </a:rPr>
              <a:t>Wy’east</a:t>
            </a:r>
            <a:r>
              <a:rPr lang="en-US" b="1" u="sng" dirty="0">
                <a:latin typeface="Cambria" panose="02040503050406030204" pitchFamily="18" charset="0"/>
              </a:rPr>
              <a:t> Middle School</a:t>
            </a:r>
          </a:p>
          <a:p>
            <a:r>
              <a:rPr lang="en-US" dirty="0">
                <a:latin typeface="Cambria" panose="02040503050406030204" pitchFamily="18" charset="0"/>
              </a:rPr>
              <a:t>118,000 square foot structure plus 22 portable classrooms.</a:t>
            </a:r>
          </a:p>
          <a:p>
            <a:r>
              <a:rPr lang="en-US" dirty="0">
                <a:latin typeface="Cambria" panose="02040503050406030204" pitchFamily="18" charset="0"/>
              </a:rPr>
              <a:t>Current Enrollment:  Approx. 900 students, plus faculty and staff.</a:t>
            </a:r>
          </a:p>
          <a:p>
            <a:r>
              <a:rPr lang="en-US" dirty="0">
                <a:latin typeface="Cambria" panose="02040503050406030204" pitchFamily="18" charset="0"/>
              </a:rPr>
              <a:t>Existing site has a multi-building campus, 3 parking lots, 4 sports fields, and a track.</a:t>
            </a:r>
          </a:p>
          <a:p>
            <a:r>
              <a:rPr lang="en-US" dirty="0">
                <a:latin typeface="Cambria" panose="02040503050406030204" pitchFamily="18" charset="0"/>
              </a:rPr>
              <a:t>The replacement school will be 103,000 square feet of new construction and 37,000 square feet of renovation with a portion constructed as two or three stories.  </a:t>
            </a:r>
          </a:p>
          <a:p>
            <a:r>
              <a:rPr lang="en-US" dirty="0">
                <a:latin typeface="Cambria" panose="02040503050406030204" pitchFamily="18" charset="0"/>
              </a:rPr>
              <a:t>The design will consolidate the multiple buildings into a single structure for improved safety, functionality, and reserved site area for future growth.</a:t>
            </a:r>
          </a:p>
          <a:p>
            <a:r>
              <a:rPr lang="en-US" dirty="0">
                <a:latin typeface="Cambria" panose="02040503050406030204" pitchFamily="18" charset="0"/>
              </a:rPr>
              <a:t>Construction will disrupt and cause relocation of programs.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493A-9887-4DC8-A462-595CBDF6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3180E-58D8-4A08-A993-075E38164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EA47C-1B57-4F5C-91D3-3BE6C3420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A39B5D-7C34-47CC-8ADC-418126CA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48BB1-F76B-48BB-A23B-049C09D3A36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2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BACKGROUND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2500" b="1" dirty="0">
                <a:latin typeface="Cambria" panose="02040503050406030204" pitchFamily="18" charset="0"/>
              </a:rPr>
              <a:t>Existing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2F5B3-41CD-4BD8-BB9F-760EAA919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154E8-B60D-4DB6-940E-D9BA92E70D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18E7B8-D8EB-41D2-B55A-A29450669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949A-3A58-42A4-9E01-E294FCD3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846DD1-60D1-44D5-BB5D-F32D3256C1F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85BBA-F392-4267-AEE7-2591CEE79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4022" y="677077"/>
            <a:ext cx="5732101" cy="55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7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BACKGROUND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2500" b="1" dirty="0">
                <a:latin typeface="Cambria" panose="02040503050406030204" pitchFamily="18" charset="0"/>
              </a:rPr>
              <a:t>Proposed Replacement</a:t>
            </a:r>
            <a:br>
              <a:rPr lang="en-US" sz="2500" b="1" dirty="0">
                <a:latin typeface="Cambria" panose="02040503050406030204" pitchFamily="18" charset="0"/>
              </a:rPr>
            </a:br>
            <a:br>
              <a:rPr lang="en-US" sz="2500" b="1" dirty="0">
                <a:latin typeface="Cambria" panose="02040503050406030204" pitchFamily="18" charset="0"/>
              </a:rPr>
            </a:b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522B3-D8A3-42AA-B2FA-B1E52A3C3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19E9F-C6AF-4EE7-838B-1F6E3E5DD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B7A7F-D9A1-40B5-9408-326A7C86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6F290-57C5-4A76-8EF5-A3829E59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0FDF4-584C-44E0-9015-13006D216E7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55D92-5323-4024-B630-B5927B7F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4021" y="624254"/>
            <a:ext cx="5740894" cy="55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6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176-FFA3-4D28-ABF7-28BEF811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89" y="1246930"/>
            <a:ext cx="2210612" cy="460118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PROJECT BACKGROUND</a:t>
            </a:r>
            <a:br>
              <a:rPr lang="en-US" sz="2500" dirty="0">
                <a:latin typeface="Cambria" panose="02040503050406030204" pitchFamily="18" charset="0"/>
              </a:rPr>
            </a:br>
            <a:br>
              <a:rPr lang="en-US" sz="2500" dirty="0">
                <a:latin typeface="Cambria" panose="02040503050406030204" pitchFamily="18" charset="0"/>
              </a:rPr>
            </a:br>
            <a:r>
              <a:rPr lang="en-US" sz="2500" b="1" dirty="0">
                <a:latin typeface="Cambria" panose="02040503050406030204" pitchFamily="18" charset="0"/>
              </a:rPr>
              <a:t>Complexities</a:t>
            </a:r>
            <a:br>
              <a:rPr lang="en-US" sz="2500" b="1" dirty="0">
                <a:latin typeface="Cambria" panose="02040503050406030204" pitchFamily="18" charset="0"/>
              </a:rPr>
            </a:br>
            <a:br>
              <a:rPr lang="en-US" sz="2500" b="1" dirty="0">
                <a:latin typeface="Cambria" panose="02040503050406030204" pitchFamily="18" charset="0"/>
              </a:rPr>
            </a:b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153E-1125-40FA-A24B-8D008368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2F84E-1E94-4F5B-A5EE-E49AB1E17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0" t="2709"/>
          <a:stretch/>
        </p:blipFill>
        <p:spPr>
          <a:xfrm>
            <a:off x="123089" y="6533776"/>
            <a:ext cx="2332826" cy="31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D4B1A-601F-475C-A622-E1751F71C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87538"/>
          <a:stretch/>
        </p:blipFill>
        <p:spPr bwMode="auto">
          <a:xfrm>
            <a:off x="2814022" y="6312876"/>
            <a:ext cx="2046500" cy="54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22256-FEB3-4207-B7B5-4D78254C2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45" y="6498605"/>
            <a:ext cx="2124742" cy="3527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C9D50-9919-408B-B9A3-E296653D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73E25-59CC-4D86-A1C0-F65E1BB9DB4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7482" y="6436039"/>
            <a:ext cx="1148195" cy="421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F56C5-69AB-46BB-862F-4BD529825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4021" y="738553"/>
            <a:ext cx="5732102" cy="53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9632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5851</TotalTime>
  <Words>993</Words>
  <Application>Microsoft Office PowerPoint</Application>
  <PresentationFormat>Letter Paper (8.5x11 in)</PresentationFormat>
  <Paragraphs>282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Cambria</vt:lpstr>
      <vt:lpstr>Corbel</vt:lpstr>
      <vt:lpstr>Wingdings</vt:lpstr>
      <vt:lpstr>Wingdings 2</vt:lpstr>
      <vt:lpstr>Frame</vt:lpstr>
      <vt:lpstr>Wy’east  Middle School</vt:lpstr>
      <vt:lpstr>AGENDA</vt:lpstr>
      <vt:lpstr>PROJECT TEAM</vt:lpstr>
      <vt:lpstr>PROJECT TEAM</vt:lpstr>
      <vt:lpstr>PROJECT TEAM</vt:lpstr>
      <vt:lpstr>PROJECT BACKGROUND</vt:lpstr>
      <vt:lpstr>PROJECT BACKGROUND  Existing Site</vt:lpstr>
      <vt:lpstr>PROJECT BACKGROUND  Proposed Replacement  </vt:lpstr>
      <vt:lpstr>PROJECT BACKGROUND  Complexities  </vt:lpstr>
      <vt:lpstr>QUALIFYING GC/CM PROJECT</vt:lpstr>
      <vt:lpstr>QUALIFYING GC/CM PROJECT  Complex Scheduling / Phasing               </vt:lpstr>
      <vt:lpstr>QUALIFYING GC/CM PROJECT  Occupied Site              </vt:lpstr>
      <vt:lpstr>QUALIFYING GC/CM PROJECT  Must Continue to Operate            </vt:lpstr>
      <vt:lpstr>QUALIFYING GC/CM PROJECT  Early Design Involvement               </vt:lpstr>
      <vt:lpstr>PowerPoint Presentation</vt:lpstr>
      <vt:lpstr>MANAGEMENT PLAN</vt:lpstr>
      <vt:lpstr>MANAGEMENT PLAN</vt:lpstr>
      <vt:lpstr>MANAGEMENT PLAN</vt:lpstr>
      <vt:lpstr>PUBLIC BENEFITS</vt:lpstr>
      <vt:lpstr>PROJECT SUMMARY</vt:lpstr>
      <vt:lpstr>Questions?  Wy’east Middle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Sifton Elementary School</dc:title>
  <dc:creator>Scott Rose</dc:creator>
  <cp:lastModifiedBy>Jessica Wychoff</cp:lastModifiedBy>
  <cp:revision>113</cp:revision>
  <cp:lastPrinted>2019-03-21T21:14:49Z</cp:lastPrinted>
  <dcterms:created xsi:type="dcterms:W3CDTF">2018-05-05T13:20:32Z</dcterms:created>
  <dcterms:modified xsi:type="dcterms:W3CDTF">2019-03-21T21:47:56Z</dcterms:modified>
</cp:coreProperties>
</file>