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32" r:id="rId4"/>
  </p:sldMasterIdLst>
  <p:notesMasterIdLst>
    <p:notesMasterId r:id="rId21"/>
  </p:notesMasterIdLst>
  <p:sldIdLst>
    <p:sldId id="641" r:id="rId5"/>
    <p:sldId id="642" r:id="rId6"/>
    <p:sldId id="643" r:id="rId7"/>
    <p:sldId id="644" r:id="rId8"/>
    <p:sldId id="656" r:id="rId9"/>
    <p:sldId id="657" r:id="rId10"/>
    <p:sldId id="658" r:id="rId11"/>
    <p:sldId id="660" r:id="rId12"/>
    <p:sldId id="661" r:id="rId13"/>
    <p:sldId id="662" r:id="rId14"/>
    <p:sldId id="663" r:id="rId15"/>
    <p:sldId id="664" r:id="rId16"/>
    <p:sldId id="665" r:id="rId17"/>
    <p:sldId id="666" r:id="rId18"/>
    <p:sldId id="670" r:id="rId19"/>
    <p:sldId id="669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" userDrawn="1">
          <p15:clr>
            <a:srgbClr val="A4A3A4"/>
          </p15:clr>
        </p15:guide>
        <p15:guide id="2" pos="2916" userDrawn="1">
          <p15:clr>
            <a:srgbClr val="A4A3A4"/>
          </p15:clr>
        </p15:guide>
        <p15:guide id="3" orient="horz" pos="4008" userDrawn="1">
          <p15:clr>
            <a:srgbClr val="A4A3A4"/>
          </p15:clr>
        </p15:guide>
        <p15:guide id="4" pos="5346" userDrawn="1">
          <p15:clr>
            <a:srgbClr val="A4A3A4"/>
          </p15:clr>
        </p15:guide>
        <p15:guide id="6" pos="55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64C"/>
    <a:srgbClr val="002C58"/>
    <a:srgbClr val="003366"/>
    <a:srgbClr val="5C6C65"/>
    <a:srgbClr val="626666"/>
    <a:srgbClr val="E5F2FF"/>
    <a:srgbClr val="FBFDFF"/>
    <a:srgbClr val="E5F5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4" autoAdjust="0"/>
    <p:restoredTop sz="89809" autoAdjust="0"/>
  </p:normalViewPr>
  <p:slideViewPr>
    <p:cSldViewPr snapToGrid="0">
      <p:cViewPr varScale="1">
        <p:scale>
          <a:sx n="92" d="100"/>
          <a:sy n="92" d="100"/>
        </p:scale>
        <p:origin x="1344" y="184"/>
      </p:cViewPr>
      <p:guideLst>
        <p:guide orient="horz" pos="552"/>
        <p:guide pos="2916"/>
        <p:guide orient="horz" pos="4008"/>
        <p:guide pos="5346"/>
        <p:guide pos="55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145" cy="465743"/>
          </a:xfrm>
          <a:prstGeom prst="rect">
            <a:avLst/>
          </a:prstGeom>
        </p:spPr>
        <p:txBody>
          <a:bodyPr vert="horz" lIns="88104" tIns="44053" rIns="88104" bIns="440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6" y="3"/>
            <a:ext cx="3038145" cy="465743"/>
          </a:xfrm>
          <a:prstGeom prst="rect">
            <a:avLst/>
          </a:prstGeom>
        </p:spPr>
        <p:txBody>
          <a:bodyPr vert="horz" lIns="88104" tIns="44053" rIns="88104" bIns="44053" rtlCol="0"/>
          <a:lstStyle>
            <a:lvl1pPr algn="r">
              <a:defRPr sz="1200"/>
            </a:lvl1pPr>
          </a:lstStyle>
          <a:p>
            <a:fld id="{40C930F3-3380-44EF-A5F6-2609D8E8DE4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04" tIns="44053" rIns="88104" bIns="440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7" y="4474509"/>
            <a:ext cx="5607712" cy="3659842"/>
          </a:xfrm>
          <a:prstGeom prst="rect">
            <a:avLst/>
          </a:prstGeom>
        </p:spPr>
        <p:txBody>
          <a:bodyPr vert="horz" lIns="88104" tIns="44053" rIns="88104" bIns="4405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58"/>
            <a:ext cx="3038145" cy="465742"/>
          </a:xfrm>
          <a:prstGeom prst="rect">
            <a:avLst/>
          </a:prstGeom>
        </p:spPr>
        <p:txBody>
          <a:bodyPr vert="horz" lIns="88104" tIns="44053" rIns="88104" bIns="440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6" y="8830658"/>
            <a:ext cx="3038145" cy="465742"/>
          </a:xfrm>
          <a:prstGeom prst="rect">
            <a:avLst/>
          </a:prstGeom>
        </p:spPr>
        <p:txBody>
          <a:bodyPr vert="horz" lIns="88104" tIns="44053" rIns="88104" bIns="44053" rtlCol="0" anchor="b"/>
          <a:lstStyle>
            <a:lvl1pPr algn="r">
              <a:defRPr sz="1200"/>
            </a:lvl1pPr>
          </a:lstStyle>
          <a:p>
            <a:fld id="{45964C10-9707-4E3D-930D-E832B521B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6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60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00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1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7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68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6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9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41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884" indent="0" algn="ctr">
              <a:buNone/>
              <a:defRPr sz="1650"/>
            </a:lvl2pPr>
            <a:lvl3pPr marL="685766" indent="0" algn="ctr">
              <a:buNone/>
              <a:defRPr sz="165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5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4" indent="0" algn="ctr">
              <a:buNone/>
              <a:defRPr sz="15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8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9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82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743075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2" y="762000"/>
            <a:ext cx="5572125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06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3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39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41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4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5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255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2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42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4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8" y="6223835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1/21/20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4" y="6223835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51" y="6223835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927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2" indent="-137153" algn="l" defTabSz="685766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884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13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43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072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99940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4930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49918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4907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A2D65AC-005B-41B8-B033-C3DC1C901099}"/>
              </a:ext>
            </a:extLst>
          </p:cNvPr>
          <p:cNvSpPr/>
          <p:nvPr/>
        </p:nvSpPr>
        <p:spPr>
          <a:xfrm>
            <a:off x="5737860" y="3781463"/>
            <a:ext cx="1748790" cy="400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7CA99C-96A8-4A6A-8070-4D5263168C7D}"/>
              </a:ext>
            </a:extLst>
          </p:cNvPr>
          <p:cNvSpPr/>
          <p:nvPr/>
        </p:nvSpPr>
        <p:spPr>
          <a:xfrm>
            <a:off x="6217920" y="410337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D7E6FA7-7DD2-41DD-A0E1-158BA399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1633468"/>
            <a:ext cx="8423275" cy="303918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ELEMENTARY ADDITION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1AD6A1-3A56-4303-8276-44DE85AE2707}"/>
              </a:ext>
            </a:extLst>
          </p:cNvPr>
          <p:cNvSpPr txBox="1"/>
          <p:nvPr/>
        </p:nvSpPr>
        <p:spPr>
          <a:xfrm>
            <a:off x="1371600" y="4015837"/>
            <a:ext cx="657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Capital Projects Advisory Review Board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Review Committee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Request for GC/CM Project Delivery Method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January 23,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8E92A2-2EAB-4B79-81EF-6207B816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59" y="544621"/>
            <a:ext cx="1660481" cy="1670364"/>
          </a:xfrm>
          <a:prstGeom prst="rect">
            <a:avLst/>
          </a:prstGeom>
        </p:spPr>
      </p:pic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D2E66008-8921-4902-920F-85DE31AE6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931" y="5761499"/>
            <a:ext cx="1184989" cy="613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11FA709-290F-493F-856A-FCDC5C09D0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69104" y="5861784"/>
            <a:ext cx="1360834" cy="3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FE3BF8-EF45-4FEB-9691-537752E169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874060"/>
            <a:ext cx="8686800" cy="5715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7FEC20-DA2A-45C6-A339-C45146867BE9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A49A10-3DD2-4614-903F-B780BC572E2C}"/>
              </a:ext>
            </a:extLst>
          </p:cNvPr>
          <p:cNvSpPr txBox="1">
            <a:spLocks/>
          </p:cNvSpPr>
          <p:nvPr/>
        </p:nvSpPr>
        <p:spPr>
          <a:xfrm>
            <a:off x="294077" y="387611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OCCUPIED SITE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B6C2BDD-850E-43F4-81F3-D586A8657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77" y="1458559"/>
            <a:ext cx="2962079" cy="5643846"/>
          </a:xfrm>
        </p:spPr>
        <p:txBody>
          <a:bodyPr>
            <a:normAutofit/>
          </a:bodyPr>
          <a:lstStyle/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three schools will be fully operational during construction.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hazards:</a:t>
            </a:r>
          </a:p>
          <a:p>
            <a:pPr marL="795338" lvl="2" indent="-225425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traveling through and around centralized construction zone.</a:t>
            </a:r>
            <a:b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2" indent="-225425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Demolition of existing classrooms at Discovery Elementary in order to complete new connection.</a:t>
            </a:r>
          </a:p>
          <a:p>
            <a:pPr marL="795338" lvl="2" indent="-225425">
              <a:buClr>
                <a:schemeClr val="accent2"/>
              </a:buClr>
              <a:buSzPct val="100000"/>
              <a:buFont typeface="+mj-lt"/>
              <a:buAutoNum type="arabicPeriod"/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2" indent="-225425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adjacent to active play areas.</a:t>
            </a:r>
            <a:b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2" indent="-225425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fire access loop during construction phases and allow student access to fields.</a:t>
            </a:r>
            <a:b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2" indent="-225425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student access to all buildings during all phases of construction.</a:t>
            </a:r>
          </a:p>
          <a:p>
            <a:pPr marL="512763" lvl="1" indent="-230188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25260C-9958-45D4-B901-22503C74E5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874060"/>
            <a:ext cx="8686800" cy="5715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E324EC-9320-49AB-A5AA-B3DFF81CF11A}"/>
              </a:ext>
            </a:extLst>
          </p:cNvPr>
          <p:cNvSpPr/>
          <p:nvPr/>
        </p:nvSpPr>
        <p:spPr>
          <a:xfrm>
            <a:off x="294076" y="349207"/>
            <a:ext cx="8651961" cy="8885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16699DA-9813-4297-BB9A-A31D2B900C2C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52D12BF-EE59-4E3D-9644-8704315061FF}"/>
              </a:ext>
            </a:extLst>
          </p:cNvPr>
          <p:cNvSpPr txBox="1">
            <a:spLocks/>
          </p:cNvSpPr>
          <p:nvPr/>
        </p:nvSpPr>
        <p:spPr>
          <a:xfrm>
            <a:off x="294076" y="387611"/>
            <a:ext cx="8849923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GC/CM INVOLVEMENT IS CRITICAL TO THE SUCCESS OF THE PROJECT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A002E65-B174-40ED-B283-C1B24DAE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77" y="1458559"/>
            <a:ext cx="2962079" cy="5643846"/>
          </a:xfrm>
        </p:spPr>
        <p:txBody>
          <a:bodyPr>
            <a:normAutofit/>
          </a:bodyPr>
          <a:lstStyle/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brought on during Schematic Design </a:t>
            </a:r>
          </a:p>
          <a:p>
            <a:pPr marL="718492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options from conceptual design to ensure a truly integrated design process.</a:t>
            </a:r>
          </a:p>
          <a:p>
            <a:pPr marL="718492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market for labor and materials to determine early procurement and early site work.</a:t>
            </a:r>
          </a:p>
          <a:p>
            <a:pPr marL="718492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Mitigate impact of adding a new building to aging site.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assistance with initial site investigation a significant benefit.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input on access, phasing, and safety plans tailored around site restraints.</a:t>
            </a:r>
          </a:p>
          <a:p>
            <a:pPr marL="512763" lvl="1" indent="-230188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37E5078-D989-4E4F-9C1E-682150D6C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740599" y="-93494"/>
            <a:ext cx="5496733" cy="71134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9889F309-913E-4917-9394-7D55994D1D25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272D329-7DE2-4975-B560-19ED60114155}"/>
              </a:ext>
            </a:extLst>
          </p:cNvPr>
          <p:cNvSpPr txBox="1">
            <a:spLocks/>
          </p:cNvSpPr>
          <p:nvPr/>
        </p:nvSpPr>
        <p:spPr>
          <a:xfrm>
            <a:off x="857255" y="1065791"/>
            <a:ext cx="3619212" cy="560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37153" algn="l" defTabSz="685766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84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1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4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07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9994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3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18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0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" indent="0">
              <a:buFont typeface="Corbel" pitchFamily="34" charset="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pPr marL="1146175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of the project team have GC/CM experience. </a:t>
            </a:r>
          </a:p>
          <a:p>
            <a:pPr marL="684213" lvl="1" indent="-230188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</a:p>
          <a:p>
            <a:pPr marL="1146175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monthly,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team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with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principal-level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involvement.</a:t>
            </a:r>
          </a:p>
          <a:p>
            <a:pPr marL="1146175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school board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&amp; approvals.</a:t>
            </a:r>
          </a:p>
          <a:p>
            <a:pPr marL="684213" lvl="1" indent="-230188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</a:p>
          <a:p>
            <a:pPr marL="1146175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 &amp; Pacific Law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guidance.</a:t>
            </a:r>
          </a:p>
          <a:p>
            <a:pPr marL="1146175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selection with 3-step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process, and General Conditions &amp; Agreement.</a:t>
            </a:r>
          </a:p>
        </p:txBody>
      </p:sp>
    </p:spTree>
    <p:extLst>
      <p:ext uri="{BB962C8B-B14F-4D97-AF65-F5344CB8AC3E}">
        <p14:creationId xmlns:p14="http://schemas.microsoft.com/office/powerpoint/2010/main" val="41251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E0791A-2D11-473E-9658-0332C6693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73"/>
          <a:stretch/>
        </p:blipFill>
        <p:spPr>
          <a:xfrm>
            <a:off x="248192" y="1170566"/>
            <a:ext cx="8644901" cy="54045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6BDC2C-324C-403E-9441-6ED5224124E4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DDFF96B-2915-49D6-B68C-66475CACF666}"/>
              </a:ext>
            </a:extLst>
          </p:cNvPr>
          <p:cNvSpPr txBox="1">
            <a:spLocks/>
          </p:cNvSpPr>
          <p:nvPr/>
        </p:nvSpPr>
        <p:spPr>
          <a:xfrm>
            <a:off x="294077" y="387611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372443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55CA5B2-0E8C-49CD-B82A-0C4049F989F5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6891D29-6AD9-4FFB-9BFD-AC3A42AF4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030209"/>
          </a:xfrm>
        </p:spPr>
        <p:txBody>
          <a:bodyPr/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Budget</a:t>
            </a:r>
          </a:p>
          <a:p>
            <a:pPr marL="34289" indent="0">
              <a:buNone/>
            </a:pPr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4916976B-8A9F-4E7D-A65B-BC044BE90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13501"/>
              </p:ext>
            </p:extLst>
          </p:nvPr>
        </p:nvGraphicFramePr>
        <p:xfrm>
          <a:off x="983411" y="1408502"/>
          <a:ext cx="7406640" cy="3431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47996">
                  <a:extLst>
                    <a:ext uri="{9D8B030D-6E8A-4147-A177-3AD203B41FA5}">
                      <a16:colId xmlns:a16="http://schemas.microsoft.com/office/drawing/2014/main" xmlns="" val="476819807"/>
                    </a:ext>
                  </a:extLst>
                </a:gridCol>
                <a:gridCol w="1858644">
                  <a:extLst>
                    <a:ext uri="{9D8B030D-6E8A-4147-A177-3AD203B41FA5}">
                      <a16:colId xmlns:a16="http://schemas.microsoft.com/office/drawing/2014/main" xmlns="" val="948491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for Professional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459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Project Construction Costs</a:t>
                      </a:r>
                    </a:p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(MACC including 3% GC/CM Contingency, SGC’s, Pre-Con &amp; NSS Allowance)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277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and Furnishing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$1,365,000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39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Administration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$1,170,000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906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Contingency </a:t>
                      </a:r>
                      <a:b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(3% Design, 7% Construction)</a:t>
                      </a:r>
                      <a:endParaRPr lang="en-US" sz="165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$1,195,000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298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Related Project Costs</a:t>
                      </a:r>
                    </a:p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(Utility Fees, permits, bid advertising, moving, etc.)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14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429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50" b="1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50" b="1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65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6161925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D805824-8A72-4E46-B29B-EE45BFE542D6}"/>
              </a:ext>
            </a:extLst>
          </p:cNvPr>
          <p:cNvSpPr txBox="1">
            <a:spLocks/>
          </p:cNvSpPr>
          <p:nvPr/>
        </p:nvSpPr>
        <p:spPr>
          <a:xfrm>
            <a:off x="857253" y="4982666"/>
            <a:ext cx="7404653" cy="5030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37153" algn="l" defTabSz="685766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84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1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4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07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9994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3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18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0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" indent="0">
              <a:buFont typeface="Corbel" pitchFamily="34" charset="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will be secured through the passage of the $240 million capital improvement bond set to be placed on the ballot of voter consideration in the upcoming February 2020 election. 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bond passes, it will generate $30 million in local funds for this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8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D593F55-1AF4-4567-A345-F899CE1CDFB0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SUMMARY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3DB10FD-7AED-49E3-82E5-11390813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607512"/>
          </a:xfrm>
        </p:spPr>
        <p:txBody>
          <a:bodyPr>
            <a:normAutofit/>
          </a:bodyPr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delivery method is not desirable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three qualifying criteria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will be under contract early in Schematic Design phase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body is qualified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benefits</a:t>
            </a:r>
          </a:p>
          <a:p>
            <a:pPr marL="454025" lvl="1" indent="0">
              <a:buNone/>
            </a:pPr>
            <a:endParaRPr lang="en-US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3" indent="0">
              <a:buNone/>
            </a:pPr>
            <a:endParaRPr lang="en-US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3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xmlns="" id="{AA5DD3C5-576E-4A36-94D4-1B29AC3B9ACF}"/>
              </a:ext>
            </a:extLst>
          </p:cNvPr>
          <p:cNvSpPr txBox="1">
            <a:spLocks/>
          </p:cNvSpPr>
          <p:nvPr/>
        </p:nvSpPr>
        <p:spPr>
          <a:xfrm>
            <a:off x="449262" y="1975629"/>
            <a:ext cx="8423275" cy="3039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15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A2D65AC-005B-41B8-B033-C3DC1C901099}"/>
              </a:ext>
            </a:extLst>
          </p:cNvPr>
          <p:cNvSpPr/>
          <p:nvPr/>
        </p:nvSpPr>
        <p:spPr>
          <a:xfrm>
            <a:off x="5737860" y="3781463"/>
            <a:ext cx="1748790" cy="400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7CA99C-96A8-4A6A-8070-4D5263168C7D}"/>
              </a:ext>
            </a:extLst>
          </p:cNvPr>
          <p:cNvSpPr/>
          <p:nvPr/>
        </p:nvSpPr>
        <p:spPr>
          <a:xfrm>
            <a:off x="6217920" y="410337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0665B4-AE1D-480B-93B1-28CE4DC6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565123"/>
          </a:xfrm>
        </p:spPr>
        <p:txBody>
          <a:bodyPr>
            <a:normAutofit/>
          </a:bodyPr>
          <a:lstStyle/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</a:p>
          <a:p>
            <a:pPr marL="687388" lvl="1" indent="-230188">
              <a:lnSpc>
                <a:spcPts val="25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delivery method not desirable</a:t>
            </a:r>
          </a:p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Qualifying GC/CM Criteria</a:t>
            </a:r>
          </a:p>
          <a:p>
            <a:pPr marL="684213" lvl="1" indent="-223838">
              <a:lnSpc>
                <a:spcPts val="18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Project</a:t>
            </a:r>
          </a:p>
          <a:p>
            <a:pPr marL="684213" lvl="1" indent="-230188">
              <a:lnSpc>
                <a:spcPts val="18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  <a:p>
            <a:pPr marL="1028700" lvl="2" indent="-2301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  <a:p>
            <a:pPr marL="1028700" lvl="2" indent="-2301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  <a:p>
            <a:pPr marL="1028700" lvl="2" indent="-2301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marL="1028700" lvl="2" indent="-2301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Summary</a:t>
            </a:r>
          </a:p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9E0797D-F37B-4ABA-9EE2-69002BFE88C2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2510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A2D65AC-005B-41B8-B033-C3DC1C901099}"/>
              </a:ext>
            </a:extLst>
          </p:cNvPr>
          <p:cNvSpPr/>
          <p:nvPr/>
        </p:nvSpPr>
        <p:spPr>
          <a:xfrm>
            <a:off x="5737860" y="3781463"/>
            <a:ext cx="1748790" cy="400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7CA99C-96A8-4A6A-8070-4D5263168C7D}"/>
              </a:ext>
            </a:extLst>
          </p:cNvPr>
          <p:cNvSpPr/>
          <p:nvPr/>
        </p:nvSpPr>
        <p:spPr>
          <a:xfrm>
            <a:off x="6217920" y="410337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0665B4-AE1D-480B-93B1-28CE4DC6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607512"/>
          </a:xfrm>
        </p:spPr>
        <p:txBody>
          <a:bodyPr>
            <a:normAutofit lnSpcReduction="10000"/>
          </a:bodyPr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MUKILTEO SCHOOL DISTRICT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Mooseker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Executive Director of District Support Services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4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Capital Projects Advisory Review Board (CPARB)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Shelly Henderson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Manager of Capital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8 projects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 Stenvall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Fiscal Analyst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6 projects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 SERVICES – GC/CM ADVISOR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Murakami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Vice President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GC/CM experience leading and assisting Tacoma Public School and Lake Washington School District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Chandler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Principal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years of construction experience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- 46 GC/CM projects and 20 DB projects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D1769FB-5444-493F-B14F-7C682C59CD6A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299614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A2D65AC-005B-41B8-B033-C3DC1C901099}"/>
              </a:ext>
            </a:extLst>
          </p:cNvPr>
          <p:cNvSpPr/>
          <p:nvPr/>
        </p:nvSpPr>
        <p:spPr>
          <a:xfrm>
            <a:off x="5737860" y="3781463"/>
            <a:ext cx="1748790" cy="400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7CA99C-96A8-4A6A-8070-4D5263168C7D}"/>
              </a:ext>
            </a:extLst>
          </p:cNvPr>
          <p:cNvSpPr/>
          <p:nvPr/>
        </p:nvSpPr>
        <p:spPr>
          <a:xfrm>
            <a:off x="6217920" y="410337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E0E57-429A-471E-86E9-5FB1C6A7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7" y="349207"/>
            <a:ext cx="7406640" cy="71658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0665B4-AE1D-480B-93B1-28CE4DC6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559067"/>
          </a:xfrm>
        </p:spPr>
        <p:txBody>
          <a:bodyPr>
            <a:normAutofit lnSpcReduction="10000"/>
          </a:bodyPr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PACIFICA LAW GROUP – LEGAL COUNSEL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Hirst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Senior Counsel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GC/CM Experience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 Tomlinson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Partner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GC/CM Experience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HUTTEBALL + OREMUS ARCHITECTURE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Oremus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Principal-in-Charge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years of experience with K-12 construction projects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Anacortes HS,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Inglemoor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Concert Hall + Music Building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Katie Pond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Principal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years of experience with K-12 construction projects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Anacortes HS,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Inglemoor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Concert Hall + Music Building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Ingrida Sanders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Design Architect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years of experience with K-12 construction projects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Anacortes HS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Marissa Rutler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Job Captain/Project Support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years of experience with K-12 construction projects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Inglemoor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Concert Hall + Music Building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8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1B45B3-A31E-4243-AC46-2A418DC0C8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3376" y="-803949"/>
            <a:ext cx="9368191" cy="88502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8C1288-90DB-4014-97C8-770BC0CB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3" y="1065791"/>
            <a:ext cx="7577063" cy="5643846"/>
          </a:xfrm>
        </p:spPr>
        <p:txBody>
          <a:bodyPr>
            <a:normAutofit/>
          </a:bodyPr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NEED: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facilities district-wide.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growth; 600 K-5 seats short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2026. No vacant land available.</a:t>
            </a:r>
            <a:endParaRPr lang="en-US" sz="2000" b="1" dirty="0">
              <a:solidFill>
                <a:srgbClr val="0026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ES SITE: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site between elementary and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school.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elementary enrollment: 689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current capacity in portables.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1988 structure plus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portable classrooms.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ADDITION: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25,000 sf addition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16-20 classrooms with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spaces.</a:t>
            </a:r>
            <a:endParaRPr lang="en-US" dirty="0">
              <a:solidFill>
                <a:srgbClr val="0026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5284135-F800-4936-B239-77724EC6861B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</a:p>
        </p:txBody>
      </p:sp>
    </p:spTree>
    <p:extLst>
      <p:ext uri="{BB962C8B-B14F-4D97-AF65-F5344CB8AC3E}">
        <p14:creationId xmlns:p14="http://schemas.microsoft.com/office/powerpoint/2010/main" val="162921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8773A0-4DA1-42F8-94B8-D29E841D6E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874060"/>
            <a:ext cx="8686800" cy="571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CAEDBD11-FF19-4119-9844-A1A3FC83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7" y="387611"/>
            <a:ext cx="7406640" cy="135636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SITE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2A29EF9-BF85-4A37-82D0-F83D20291E07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</a:p>
        </p:txBody>
      </p:sp>
    </p:spTree>
    <p:extLst>
      <p:ext uri="{BB962C8B-B14F-4D97-AF65-F5344CB8AC3E}">
        <p14:creationId xmlns:p14="http://schemas.microsoft.com/office/powerpoint/2010/main" val="239442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591ABE-87AF-4F85-9974-416C9B5D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874060"/>
            <a:ext cx="8686800" cy="571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B2F0E6-4BD8-456D-9BB3-3B39FF9F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7" y="387611"/>
            <a:ext cx="7406640" cy="135636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ADDITION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23083E8-2D8D-4845-B31F-C5CBB45C05E9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</a:p>
        </p:txBody>
      </p:sp>
    </p:spTree>
    <p:extLst>
      <p:ext uri="{BB962C8B-B14F-4D97-AF65-F5344CB8AC3E}">
        <p14:creationId xmlns:p14="http://schemas.microsoft.com/office/powerpoint/2010/main" val="404627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F253E5-77DE-49F9-94A5-48E5FB9F6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meets 3 of the 5 criteria.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project involves complex scheduling, phasing or coordination.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involves construction at an existing facility that must continue to operate during construction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of the GC/CM during the design stage is critical to the success of the project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encompasses a complex or technical work environment.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requires specialized work on a building that has historical significance.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60465CE-20F1-4A68-91E3-600A692A550B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xmlns="" id="{FEF4F257-3836-4BD5-92DA-08B3DA30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285906">
            <a:off x="653179" y="2376023"/>
            <a:ext cx="408148" cy="408148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xmlns="" id="{226C5705-54BC-46C8-9870-06D6C4C8A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285906">
            <a:off x="653178" y="2949842"/>
            <a:ext cx="408148" cy="40814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xmlns="" id="{5B9393B7-7B96-416E-82E1-B6D242F4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285906">
            <a:off x="653177" y="3504126"/>
            <a:ext cx="408148" cy="4081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B2A285-F843-46CB-8114-9794DA137F21}"/>
              </a:ext>
            </a:extLst>
          </p:cNvPr>
          <p:cNvSpPr/>
          <p:nvPr/>
        </p:nvSpPr>
        <p:spPr>
          <a:xfrm>
            <a:off x="294077" y="900301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(RCW 39.10.340)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2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1A53E2-7164-40EA-AA9C-E525532CED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887508"/>
            <a:ext cx="8686800" cy="571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0EE5C6-A732-47BF-A556-3C483C5151E5}"/>
              </a:ext>
            </a:extLst>
          </p:cNvPr>
          <p:cNvSpPr/>
          <p:nvPr/>
        </p:nvSpPr>
        <p:spPr>
          <a:xfrm>
            <a:off x="294076" y="349207"/>
            <a:ext cx="8651961" cy="8885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1BD0439-C212-4D75-8743-BEA46D199498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6BCFA22-D1DB-42E1-9D95-F9DFABFE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7" y="387611"/>
            <a:ext cx="7406640" cy="135636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COMPLEX SCHEDULING, PHASING &amp; COORDINATION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B1B5531-E939-4037-89DB-BAEBEDE5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77" y="1458559"/>
            <a:ext cx="2962079" cy="5643846"/>
          </a:xfrm>
        </p:spPr>
        <p:txBody>
          <a:bodyPr>
            <a:normAutofit/>
          </a:bodyPr>
          <a:lstStyle/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enrollment dictates that building must open Fall 2022.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Phasing of work at Discovery Elementary and Voyager Middle School to connect new structure to existing buildings.</a:t>
            </a:r>
          </a:p>
          <a:p>
            <a:pPr marL="282575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 &amp; connection of utilities to aging infrastructure.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Confined building site with minimal construction access, laydown area &amp; staging area.</a:t>
            </a:r>
          </a:p>
          <a:p>
            <a:pPr marL="282575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areas directly adjacent to construction site.</a:t>
            </a:r>
          </a:p>
        </p:txBody>
      </p:sp>
    </p:spTree>
    <p:extLst>
      <p:ext uri="{BB962C8B-B14F-4D97-AF65-F5344CB8AC3E}">
        <p14:creationId xmlns:p14="http://schemas.microsoft.com/office/powerpoint/2010/main" val="412356555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72B62"/>
      </a:accent1>
      <a:accent2>
        <a:srgbClr val="0E57C4"/>
      </a:accent2>
      <a:accent3>
        <a:srgbClr val="498DF1"/>
      </a:accent3>
      <a:accent4>
        <a:srgbClr val="7F8FA9"/>
      </a:accent4>
      <a:accent5>
        <a:srgbClr val="596984"/>
      </a:accent5>
      <a:accent6>
        <a:srgbClr val="3B4658"/>
      </a:accent6>
      <a:hlink>
        <a:srgbClr val="242852"/>
      </a:hlink>
      <a:folHlink>
        <a:srgbClr val="24285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828058_Team_organization_chart_cr - v2" id="{915D4BD2-5EDE-4155-812A-6F5C6A15CDED}" vid="{CE6030AE-B31C-414C-A6D0-64062E584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BC026D-7C26-434E-BF4C-BC6ED0176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5CA16-A51D-486C-B035-2C2AA34E8E7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7EB5CE-B180-4C52-AF5C-6938F212B3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0</TotalTime>
  <Words>682</Words>
  <Application>Microsoft Macintosh PowerPoint</Application>
  <PresentationFormat>On-screen Show (4:3)</PresentationFormat>
  <Paragraphs>165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Basis</vt:lpstr>
      <vt:lpstr>DISCOVERY ELEMENTARY ADDITION</vt:lpstr>
      <vt:lpstr>PowerPoint Presentation</vt:lpstr>
      <vt:lpstr>PowerPoint Presentation</vt:lpstr>
      <vt:lpstr>PROJECT TEAM</vt:lpstr>
      <vt:lpstr>PowerPoint Presentation</vt:lpstr>
      <vt:lpstr>EXISTING SITE</vt:lpstr>
      <vt:lpstr>PROPOSED ADDITION</vt:lpstr>
      <vt:lpstr>PowerPoint Presentation</vt:lpstr>
      <vt:lpstr>1. COMPLEX SCHEDULING, PHASING &amp; COORDINATION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dcterms:created xsi:type="dcterms:W3CDTF">2019-10-07T16:19:21Z</dcterms:created>
  <dcterms:modified xsi:type="dcterms:W3CDTF">2020-01-21T15:39:53Z</dcterms:modified>
</cp:coreProperties>
</file>