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3" r:id="rId3"/>
    <p:sldId id="315" r:id="rId4"/>
    <p:sldId id="369" r:id="rId5"/>
    <p:sldId id="319" r:id="rId6"/>
    <p:sldId id="388" r:id="rId7"/>
    <p:sldId id="407" r:id="rId8"/>
    <p:sldId id="345" r:id="rId9"/>
    <p:sldId id="364" r:id="rId10"/>
    <p:sldId id="348" r:id="rId11"/>
    <p:sldId id="336" r:id="rId12"/>
    <p:sldId id="371" r:id="rId13"/>
    <p:sldId id="372" r:id="rId14"/>
    <p:sldId id="373" r:id="rId15"/>
    <p:sldId id="374" r:id="rId16"/>
    <p:sldId id="377" r:id="rId17"/>
    <p:sldId id="378" r:id="rId18"/>
    <p:sldId id="404" r:id="rId19"/>
    <p:sldId id="395" r:id="rId20"/>
    <p:sldId id="379" r:id="rId21"/>
    <p:sldId id="391" r:id="rId22"/>
    <p:sldId id="405" r:id="rId23"/>
    <p:sldId id="390" r:id="rId24"/>
    <p:sldId id="381" r:id="rId25"/>
    <p:sldId id="393" r:id="rId26"/>
    <p:sldId id="385" r:id="rId27"/>
    <p:sldId id="380" r:id="rId28"/>
    <p:sldId id="394" r:id="rId29"/>
    <p:sldId id="406" r:id="rId30"/>
    <p:sldId id="387" r:id="rId31"/>
    <p:sldId id="282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Anderson" initials="MA" lastIdx="3" clrIdx="0">
    <p:extLst>
      <p:ext uri="{19B8F6BF-5375-455C-9EA6-DF929625EA0E}">
        <p15:presenceInfo xmlns:p15="http://schemas.microsoft.com/office/powerpoint/2012/main" userId="S-1-5-21-1110004096-1093950551-5522801-51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EFB"/>
    <a:srgbClr val="32D4F4"/>
    <a:srgbClr val="45DDE1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64211" autoAdjust="0"/>
  </p:normalViewPr>
  <p:slideViewPr>
    <p:cSldViewPr>
      <p:cViewPr varScale="1">
        <p:scale>
          <a:sx n="114" d="100"/>
          <a:sy n="114" d="100"/>
        </p:scale>
        <p:origin x="5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1296" y="-2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4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4" y="0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38" tIns="46319" rIns="92638" bIns="463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lIns="92638" tIns="46319" rIns="92638" bIns="463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4" y="8829676"/>
            <a:ext cx="3038475" cy="465138"/>
          </a:xfrm>
          <a:prstGeom prst="rect">
            <a:avLst/>
          </a:prstGeom>
        </p:spPr>
        <p:txBody>
          <a:bodyPr vert="horz" lIns="92638" tIns="46319" rIns="92638" bIns="46319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Highlighted GCCM Projects</a:t>
            </a:r>
          </a:p>
          <a:p>
            <a:r>
              <a:rPr lang="en-US" dirty="0"/>
              <a:t>Green Highlighted- Just beginning or starting in the next couple of years</a:t>
            </a:r>
          </a:p>
          <a:p>
            <a:r>
              <a:rPr lang="en-US" dirty="0"/>
              <a:t>May or may not be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66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2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Controls</a:t>
            </a:r>
          </a:p>
          <a:p>
            <a:r>
              <a:rPr lang="en-US" dirty="0"/>
              <a:t>-Weekly Staff Meetings</a:t>
            </a:r>
          </a:p>
          <a:p>
            <a:r>
              <a:rPr lang="en-US" dirty="0"/>
              <a:t>-Weekly progress meetings</a:t>
            </a:r>
          </a:p>
          <a:p>
            <a:r>
              <a:rPr lang="en-US" dirty="0"/>
              <a:t>-One on one PM daily and weekly meetings</a:t>
            </a:r>
          </a:p>
          <a:p>
            <a:r>
              <a:rPr lang="en-US" dirty="0"/>
              <a:t>-Standing daily and weekly meetings with COO</a:t>
            </a:r>
          </a:p>
          <a:p>
            <a:r>
              <a:rPr lang="en-US" dirty="0"/>
              <a:t>-Multi Vista- Photographic Interactive As-Built</a:t>
            </a:r>
          </a:p>
          <a:p>
            <a:r>
              <a:rPr lang="en-US" dirty="0"/>
              <a:t>-Digitized As Builts and OEM Manuals in the Cloud (Skisite)</a:t>
            </a:r>
          </a:p>
          <a:p>
            <a:r>
              <a:rPr lang="en-US" dirty="0"/>
              <a:t>-Chalk Schools- Soup to nuts process for Project approvals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public body depth of public works experience</a:t>
            </a:r>
          </a:p>
          <a:p>
            <a:r>
              <a:rPr lang="en-US" dirty="0"/>
              <a:t>TPS is a major capital project builder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6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1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4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7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0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66C0D8-AE11-4882-8726-CB4184BAFA4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CF7905-56DB-4950-ABDD-540F2F837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E0D8E-B442-45FE-887A-5103CCD2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07" y="640080"/>
            <a:ext cx="4698966" cy="3034857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Fawcett Elementary School</a:t>
            </a:r>
            <a:b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Replacement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288" y="3849539"/>
            <a:ext cx="4698966" cy="2359417"/>
          </a:xfrm>
        </p:spPr>
        <p:txBody>
          <a:bodyPr anchor="t"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RCW 39.10 Alternative Public Works Contracting Progressive Design/Build</a:t>
            </a:r>
          </a:p>
          <a:p>
            <a:pPr algn="r"/>
            <a:endParaRPr 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3, 2020</a:t>
            </a:r>
          </a:p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17" y="2090265"/>
            <a:ext cx="2804453" cy="117787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5BB601-08A7-443A-BDC2-A0C7DA669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44577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22" y="3589867"/>
            <a:ext cx="2803048" cy="3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flipH="1">
            <a:off x="381000" y="304800"/>
            <a:ext cx="7620000" cy="6858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TPS Public Body Experience: 2001 - 2020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784CE4-6E3A-4762-9824-0AE7FBC49A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4198938"/>
            <a:ext cx="2898775" cy="196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4AE77-AE51-4FCB-9552-DF496351A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6324600"/>
            <a:ext cx="1197326" cy="409864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0C59145C-6628-4582-9E07-7C0427713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4" y="1066800"/>
            <a:ext cx="8378505" cy="49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6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8077200" cy="609600"/>
          </a:xfrm>
        </p:spPr>
        <p:txBody>
          <a:bodyPr/>
          <a:lstStyle/>
          <a:p>
            <a:r>
              <a:rPr lang="en-US" sz="2800" dirty="0"/>
              <a:t>TPS 2020 Capital Bond Program - $535M (Approved FEB 2020)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78940" y="6324600"/>
            <a:ext cx="1197326" cy="40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D67E26-8ACF-4938-876E-32FEA3E4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6324600"/>
            <a:ext cx="1197326" cy="409864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44B21D0B-AE70-4163-B580-05FF68E11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229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5" y="0"/>
            <a:ext cx="9141545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600" y="640080"/>
            <a:ext cx="4720267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475499" y="2906952"/>
            <a:ext cx="2995456" cy="102526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2230" y="4388141"/>
            <a:ext cx="43891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31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381000"/>
            <a:ext cx="5334000" cy="6096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Project Location</a:t>
            </a:r>
            <a:endParaRPr lang="en-US" sz="1100" dirty="0">
              <a:solidFill>
                <a:srgbClr val="FF0000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067852"/>
            <a:ext cx="1197326" cy="40986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730DD2D-A9D2-4D7B-9B6C-3F541C862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" y="1105588"/>
            <a:ext cx="6904214" cy="5371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9EA140-B054-4A71-83C2-5156F2C88C18}"/>
              </a:ext>
            </a:extLst>
          </p:cNvPr>
          <p:cNvSpPr/>
          <p:nvPr/>
        </p:nvSpPr>
        <p:spPr>
          <a:xfrm>
            <a:off x="6972301" y="4457700"/>
            <a:ext cx="1197326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Fawcett Elementary School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A70BD7-E68F-42A6-A2A6-F3D0E71A350B}"/>
              </a:ext>
            </a:extLst>
          </p:cNvPr>
          <p:cNvCxnSpPr/>
          <p:nvPr/>
        </p:nvCxnSpPr>
        <p:spPr>
          <a:xfrm flipH="1">
            <a:off x="5791200" y="4762500"/>
            <a:ext cx="1181101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1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14400"/>
            <a:ext cx="7290054" cy="609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Current Site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4BCE36-585F-4175-BAA1-BD39AC355D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69723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8382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7592030" cy="4572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Located in Southeast Tacoma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5.6-acre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Replace the existing 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Build to house 500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50,000 sq. ft.; Multi-story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Demolish existing facility – Build new school, Students swing to McKinley Elementary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Board approved budget: 35.9$M (construction &amp; soft costs)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Construction timeline: April 2022-June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Occupancy - Fall of 2023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83073" y="6043468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Project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29095"/>
              </p:ext>
            </p:extLst>
          </p:nvPr>
        </p:nvGraphicFramePr>
        <p:xfrm>
          <a:off x="533400" y="1828800"/>
          <a:ext cx="7772400" cy="4343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Costs for professional services (A/E provided by D/B) (@12%)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$2,880,000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Estimated project construction cost (including 3% D/B contingency)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$24,000,000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Equipment &amp;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furnishing costs (includes technology) (@7.5%)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$1,800,000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Off-site costs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$600,000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Contract administration costs (Owner, CM etc.) (@3%)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$800,000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Contingences (Owner Project Contingency @ 5% of MACC)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$1,200,000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Other soft costs (Owner’s consultants, permits/fees, etc.)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$1,915,120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Sales Tax (@ 10.1% of A/E + Construction Cost)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$2,714,880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34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6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$35,910,000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3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Project 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80507"/>
              </p:ext>
            </p:extLst>
          </p:nvPr>
        </p:nvGraphicFramePr>
        <p:xfrm>
          <a:off x="533400" y="1905000"/>
          <a:ext cx="7543800" cy="4454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7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PRC Application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October 20, 2020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PRC Presentation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December 3,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29513"/>
                  </a:ext>
                </a:extLst>
              </a:tr>
              <a:tr h="368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Request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for Qualifications Advertised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December 7 &amp; 14,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Pre-Submittal Meeting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December 16,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 of Qualifications Due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11,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Score SOQs/Shortlist Finalists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12 – January 14,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Notify Submitters/Release RFP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15,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Proprietary Meetings w/Finalists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January 25,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Proposals Due – Cost Factors and Approach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5,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Interviews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12,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Score/Identify Most Qualified D/B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15 – February 18,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Notify Submitters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February 22,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Project 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88101"/>
              </p:ext>
            </p:extLst>
          </p:nvPr>
        </p:nvGraphicFramePr>
        <p:xfrm>
          <a:off x="533400" y="1905000"/>
          <a:ext cx="8153400" cy="3722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Negotiations (3 weeks)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26 – March 19,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NTP/Board Approval of D/B Contract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29513"/>
                  </a:ext>
                </a:extLst>
              </a:tr>
              <a:tr h="368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 &amp; Preliminary Design Service (60%)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2021– November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Negotiate GMP (1 month)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2: Final Design &amp; Permit (6 months)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2022 – June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Permitting  (4months)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2021 – March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Permitting (4 months)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2022 – May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(13 months)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2022 – June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Occupancy/Move In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 2023 – August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Day of School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5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754380"/>
            <a:ext cx="7290054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Procurement schedule allows for team formation, questions, addenda as needed prior to SOQ’s due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Assumes qualifications-based selection – design concepts discouraged - with cost factors playing a major role in selection.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Interviews will discourage design concepts by teams and focus on qualifications and approach.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Assumes cost-reimbursable contract – negotiated GMP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Possible early release of key bid packages and long lead items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B23-3458-475F-9CD1-71D86B04A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4008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6302375" cy="685800"/>
          </a:xfrm>
        </p:spPr>
        <p:txBody>
          <a:bodyPr/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1" y="1295400"/>
            <a:ext cx="8077200" cy="48479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Introductions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Tacoma Public Schools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Business Equity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Capital Project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Project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Project Schedule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Why Design Build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Public Body Qualifications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Summary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143335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5" y="0"/>
            <a:ext cx="9141545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640080"/>
            <a:ext cx="495299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D/B Delivery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585944" y="2590800"/>
            <a:ext cx="2995456" cy="102526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2230" y="4388141"/>
            <a:ext cx="43891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3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762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Market Conditions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981200"/>
            <a:ext cx="7848600" cy="3810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Washington State, Between 2014 and 2020, Voters Were Asked to Approve $31.3B in Public K-12 Capital Bond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Approximately $13.8B Were Approved – 44.2%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Public K-12 Capital Bond Measures Were Presented to the Voters in February, April and November Annually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February 2020, WA State Voters Were Asked to Approve $9.4B in Public K-12 Capital Bond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Approximately $1.8B Were Approved – 18.8%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FA4A4-0F16-4236-9A31-7F3B884C1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0198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762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Market Conditions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848599" cy="4038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 Public K-12 Capital Bond Measures Went to the Voters in April and November of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100% of the .4B Asked of the Voters in August 2020 Failed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Tacoma Public Schools $535 M Was Approved in February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Assuming the Market Slows 2019-2023 and Climbs 2024-2028 – Following Historical 10 Year Cycles for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Funded Owners Market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Time for Innovation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FA4A4-0F16-4236-9A31-7F3B884C1B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0198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Cost 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524751" cy="4038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Need to “Lock Down” the Project Cost Earlier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Budget and Program Drive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D/B, the Contractor Holds the Design Contracts and Warrants the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Limited Risk of Change Orders – Only Change in Scope or Unforeseen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Design/Build is the Owners Best Strategy to Minimize Risk and Expedite Cost Certainty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F6A41-BACE-4DEE-822D-98D871088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391400" y="6067852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0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90600"/>
            <a:ext cx="7290054" cy="6096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Statutory Compliance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2209800"/>
            <a:ext cx="7010400" cy="335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(5.1) If the construction activities are highly specialized and a D/B approach is critical in developing the construction methodology</a:t>
            </a:r>
          </a:p>
          <a:p>
            <a:pPr marL="514350" indent="-514350">
              <a:buAutoNum type="arabicParenBoth"/>
            </a:pPr>
            <a:endParaRPr lang="en-US" sz="1900" dirty="0"/>
          </a:p>
          <a:p>
            <a:pPr marL="0" indent="0">
              <a:buNone/>
            </a:pPr>
            <a:r>
              <a:rPr lang="en-US" sz="1900" b="1" dirty="0"/>
              <a:t>(5.2) If the project provides opportunity for greater innovation and efficiencies between the designer and builder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(5.3) If significant savings in project delivery time would be realized</a:t>
            </a:r>
          </a:p>
          <a:p>
            <a:pPr marL="0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	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124864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990600"/>
            <a:ext cx="7290054" cy="762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Public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1200"/>
            <a:ext cx="7290055" cy="3886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Cost Certainty</a:t>
            </a:r>
          </a:p>
          <a:p>
            <a:pPr marL="1143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Risk Mitigation</a:t>
            </a:r>
          </a:p>
          <a:p>
            <a:pPr marL="1143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Earlier Occupancy</a:t>
            </a:r>
          </a:p>
          <a:p>
            <a:pPr marL="1143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147E3-E957-4778-B228-32AF9766B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13299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Public Body Qualifications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070850" cy="7413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Project Organizational Chart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655930" y="6019800"/>
            <a:ext cx="1197326" cy="40986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3C426F-4DC6-467F-B2B3-758049AB2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5738"/>
            <a:ext cx="6817729" cy="55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Leadership Team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265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Recent K-12 capital projects experience on projects of similar scope and complexity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All of which have been delivered using Design-Bid-Build, GC/CM &amp; PDB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Track record of building projects on-time and within budget.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Track record of RCW 39.10 compliance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TPS completed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Boze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ES using PDB and is currently utilizing the PDB delivery method with Hunt MS now in construction.  The D/B method has been effective on both projects.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Tacoma Public Schools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Morris Aldridge, Executive Director of Planning and Construction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34 Years of K-12 Experience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 Years D/B Experience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Years CMAR/GC/CM Experience</a:t>
            </a:r>
            <a:endParaRPr lang="en-US" sz="2000" dirty="0">
              <a:solidFill>
                <a:srgbClr val="2F2B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TPS satisfies the public body qualifications by staff augmentation with consultants.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C061-7560-4F87-B6F0-19FBAEB79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0960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77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81000"/>
            <a:ext cx="7620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Design Build Experience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814BB-EF8A-4325-A8A6-A9461CFA9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46131" y="6272068"/>
            <a:ext cx="1197326" cy="40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6EDCF6-128E-4944-9287-06B470A8D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382000" cy="52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3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219950" cy="9144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Presenting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28800"/>
            <a:ext cx="7219950" cy="4572000"/>
          </a:xfrm>
        </p:spPr>
        <p:txBody>
          <a:bodyPr>
            <a:normAutofit/>
          </a:bodyPr>
          <a:lstStyle/>
          <a:p>
            <a:pPr marL="114300" indent="0">
              <a:spcBef>
                <a:spcPct val="0"/>
              </a:spcBef>
              <a:buNone/>
            </a:pPr>
            <a:r>
              <a:rPr lang="en-US" sz="2200" u="sng" spc="-1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Tacoma Public Schools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Morris Aldridge – Executive Director of Planning and 		Construction</a:t>
            </a:r>
          </a:p>
          <a:p>
            <a:pPr marL="114300" indent="0">
              <a:buNone/>
            </a:pPr>
            <a:r>
              <a:rPr lang="en-US" sz="2200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Parametrix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Jim Dugan – Alternative Project Delivery Program Advisor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Dan Cody – Design Build Procurement and Advisory 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Greg Stidham – Project Manager/Construction Manager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Maggie Anderson – Project Documentation Controls  </a:t>
            </a: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53AD-8F0B-42F4-A442-47F70A5C68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391400" y="5990936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838200"/>
            <a:ext cx="7290054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419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meets qualifying RCW criteria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 Plan is developed and has clear, logical and proven lines of authority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Appropriate funding is in place for the project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Schedule allows for appropriate time to manage and complete the project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team has the required and necessary experience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team has the workload capacity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Appropriate construction budget has been identified for the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459487" y="6169981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0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447800" y="838200"/>
            <a:ext cx="6096000" cy="3733800"/>
          </a:xfrm>
        </p:spPr>
        <p:txBody>
          <a:bodyPr/>
          <a:lstStyle/>
          <a:p>
            <a:pPr algn="ctr"/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73" y="1066800"/>
            <a:ext cx="3599053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16" y="5471334"/>
            <a:ext cx="4319166" cy="5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5216"/>
            <a:ext cx="8153400" cy="1499616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Additional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u="sng" spc="-100" dirty="0">
                <a:solidFill>
                  <a:schemeClr val="tx2"/>
                </a:solidFill>
              </a:rPr>
              <a:t>Tacoma Public Schools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Chris Williams – Chief Operating Officer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u="sng" dirty="0">
                <a:solidFill>
                  <a:schemeClr val="tx2"/>
                </a:solidFill>
              </a:rPr>
              <a:t>Perkins Coie</a:t>
            </a:r>
          </a:p>
          <a:p>
            <a:r>
              <a:rPr lang="en-US" dirty="0">
                <a:solidFill>
                  <a:schemeClr val="tx2"/>
                </a:solidFill>
              </a:rPr>
              <a:t>Graehm Wallace – External D/B Legal Counsel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003B5-452D-41CA-BC8A-15DB623F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385242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319784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Tacoma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5000"/>
            <a:ext cx="7290055" cy="44043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 in 1869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Comprised of: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Elementary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Middle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High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Numerous Special Programs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largest school district in the State of Washington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30,000 students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5,000 employees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Serving Pre-K thru 12</a:t>
            </a:r>
            <a:r>
              <a:rPr lang="en-US" sz="24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largest employers in Tacoma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70966-D42D-4D3B-8C9A-28916C57B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239000" y="642077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139598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Business Equity:</a:t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TPS Community Inclusion Plan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994904" cy="4087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Tacoma Public Schools is committed to Community Inclusion, as partnerships are critical to student education and community health and sustainability.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2018, Tacoma Public Schools committed to: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Maintain and increase contracts with local businesses by: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Increasing local share of total construction from 15% to 30%</a:t>
            </a:r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Adopt Governor’s diverse business goals, including: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10% Minority-Owned Business Enterprises,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6% Woman-Owner Business Enterprises, and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5% Small Business Enterprises (SBE)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4346A-C87A-4EC2-9756-892D08FFD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315200" y="6187736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3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4B43-B38B-4D07-8BF7-8AA42E78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13959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Business Equity:</a:t>
            </a:r>
            <a:b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TPS Community Inclusion Results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2A97-C136-44E9-AECD-C9CB4DEB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1614"/>
            <a:ext cx="7690104" cy="3962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Tacoma Public Schools actual performance against goals beginning in 2017 and summarized as of YTD 2020 is as follows: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MBE	              Goal: 10%       Actual: 25.3%       Actual/Goal:  253%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WBE	              Goal:   6%       Actual:   8.2%      Actual/Goal:  137%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SBE	              Goal:   5%       Actual: 12.2%       Actual/Goal:  244%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Local Share        Goal: 30%       Actual: 64%          Actual/Goal:  213%	</a:t>
            </a:r>
          </a:p>
          <a:p>
            <a:pPr marL="0" lv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Apprenticeships </a:t>
            </a:r>
          </a:p>
          <a:p>
            <a:pPr lvl="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All major construction projects 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exceeding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apprenticeship utilization requirements</a:t>
            </a:r>
          </a:p>
          <a:p>
            <a:pPr marL="0" lv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6D25C-E397-4235-A3E3-B4EBEABB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365650" y="6104428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6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640080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Capital Project History</a:t>
            </a:r>
          </a:p>
        </p:txBody>
      </p: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009" y="3765314"/>
            <a:ext cx="294894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4572000" y="2728748"/>
            <a:ext cx="4094602" cy="14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914399"/>
            <a:ext cx="7658101" cy="71930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TPS Project Delivery Experience &amp;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99" y="2046799"/>
            <a:ext cx="7658101" cy="38968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2001, TPS has successfully delivered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capital projects valued at nearly $1.2 billion.   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Augmenting and Enhancing the internal team – Since 1998 teaming with external consulting teams.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TPS has developed internal processes and control systems to efficiently plan and execute the work.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2001-2020 TPS has utilized D/B/B (24), GC/CM (8), &amp; D/B (4) methods of project delivery.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852A5-538A-48BE-87F3-ECAA9B7B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364237" y="6138697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2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1531</Words>
  <Application>Microsoft Office PowerPoint</Application>
  <PresentationFormat>On-screen Show (4:3)</PresentationFormat>
  <Paragraphs>247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Tw Cen MT</vt:lpstr>
      <vt:lpstr>Tw Cen MT Condensed</vt:lpstr>
      <vt:lpstr>Wingdings</vt:lpstr>
      <vt:lpstr>Wingdings 3</vt:lpstr>
      <vt:lpstr>Integral</vt:lpstr>
      <vt:lpstr>Fawcett Elementary School Replacement Project</vt:lpstr>
      <vt:lpstr>Agenda</vt:lpstr>
      <vt:lpstr>Presenting Team</vt:lpstr>
      <vt:lpstr>Additional Team Members</vt:lpstr>
      <vt:lpstr>Tacoma Public Schools</vt:lpstr>
      <vt:lpstr>Business Equity: TPS Community Inclusion Plan</vt:lpstr>
      <vt:lpstr>Business Equity: TPS Community Inclusion Results</vt:lpstr>
      <vt:lpstr>Capital Project History</vt:lpstr>
      <vt:lpstr>TPS Project Delivery Experience &amp; Qualifications</vt:lpstr>
      <vt:lpstr>TPS Public Body Experience: 2001 - 2020</vt:lpstr>
      <vt:lpstr>TPS 2020 Capital Bond Program - $535M (Approved FEB 2020)</vt:lpstr>
      <vt:lpstr>The Project</vt:lpstr>
      <vt:lpstr>Project Location</vt:lpstr>
      <vt:lpstr>Current Site Overview</vt:lpstr>
      <vt:lpstr>Project Description</vt:lpstr>
      <vt:lpstr>Project Budget</vt:lpstr>
      <vt:lpstr>Project  Schedule</vt:lpstr>
      <vt:lpstr>Project  Schedule</vt:lpstr>
      <vt:lpstr>Project Schedule</vt:lpstr>
      <vt:lpstr>Why D/B Delivery Method</vt:lpstr>
      <vt:lpstr>Market Conditions</vt:lpstr>
      <vt:lpstr>Market Conditions</vt:lpstr>
      <vt:lpstr>Cost Certainty</vt:lpstr>
      <vt:lpstr> Statutory Compliance </vt:lpstr>
      <vt:lpstr>Public Benefit</vt:lpstr>
      <vt:lpstr>Public Body Qualifications</vt:lpstr>
      <vt:lpstr>Project Organizational Chart</vt:lpstr>
      <vt:lpstr>Leadership Team</vt:lpstr>
      <vt:lpstr>Design Build Experience</vt:lpstr>
      <vt:lpstr>Summary</vt:lpstr>
      <vt:lpstr>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Fawcett Elementary School Replacement Project</dc:title>
  <dc:creator>Margaret Anderson</dc:creator>
  <cp:lastModifiedBy>Margaret Anderson</cp:lastModifiedBy>
  <cp:revision>46</cp:revision>
  <cp:lastPrinted>2020-12-02T21:54:16Z</cp:lastPrinted>
  <dcterms:created xsi:type="dcterms:W3CDTF">2020-11-20T22:24:26Z</dcterms:created>
  <dcterms:modified xsi:type="dcterms:W3CDTF">2020-12-03T00:30:09Z</dcterms:modified>
</cp:coreProperties>
</file>