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handoutMasterIdLst>
    <p:handoutMasterId r:id="rId22"/>
  </p:handoutMasterIdLst>
  <p:sldIdLst>
    <p:sldId id="291" r:id="rId2"/>
    <p:sldId id="264" r:id="rId3"/>
    <p:sldId id="337" r:id="rId4"/>
    <p:sldId id="341" r:id="rId5"/>
    <p:sldId id="342" r:id="rId6"/>
    <p:sldId id="347" r:id="rId7"/>
    <p:sldId id="348" r:id="rId8"/>
    <p:sldId id="343" r:id="rId9"/>
    <p:sldId id="344" r:id="rId10"/>
    <p:sldId id="349" r:id="rId11"/>
    <p:sldId id="346" r:id="rId12"/>
    <p:sldId id="345" r:id="rId13"/>
    <p:sldId id="350" r:id="rId14"/>
    <p:sldId id="322" r:id="rId15"/>
    <p:sldId id="325" r:id="rId16"/>
    <p:sldId id="340" r:id="rId17"/>
    <p:sldId id="339" r:id="rId18"/>
    <p:sldId id="331" r:id="rId19"/>
    <p:sldId id="332" r:id="rId20"/>
  </p:sldIdLst>
  <p:sldSz cx="9144000" cy="6858000" type="screen4x3"/>
  <p:notesSz cx="6950075" cy="9236075"/>
  <p:embeddedFontLst>
    <p:embeddedFont>
      <p:font typeface="Humnst777 Blk BT" panose="020B0803030504030204"/>
      <p:regular r:id="rId23"/>
      <p:italic r:id="rId24"/>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96">
          <p15:clr>
            <a:srgbClr val="A4A3A4"/>
          </p15:clr>
        </p15:guide>
        <p15:guide id="2" pos="729">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wn, Greg" initials="" lastIdx="1" clrIdx="0"/>
  <p:cmAuthor id="2" name="Unknown User1" initials="Unknown User1"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59C0"/>
    <a:srgbClr val="FF0000"/>
    <a:srgbClr val="005CF2"/>
    <a:srgbClr val="4D78FF"/>
    <a:srgbClr val="2F5EF0"/>
    <a:srgbClr val="FEEEA8"/>
    <a:srgbClr val="FFF18B"/>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282AF4-11AF-4F9C-81BE-E0E40CF34082}" v="247" dt="2019-06-26T23:45:25.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87836" autoAdjust="0"/>
  </p:normalViewPr>
  <p:slideViewPr>
    <p:cSldViewPr>
      <p:cViewPr varScale="1">
        <p:scale>
          <a:sx n="71" d="100"/>
          <a:sy n="71" d="100"/>
        </p:scale>
        <p:origin x="1800" y="66"/>
      </p:cViewPr>
      <p:guideLst>
        <p:guide orient="horz" pos="296"/>
        <p:guide pos="729"/>
      </p:guideLst>
    </p:cSldViewPr>
  </p:slideViewPr>
  <p:notesTextViewPr>
    <p:cViewPr>
      <p:scale>
        <a:sx n="100" d="100"/>
        <a:sy n="100" d="100"/>
      </p:scale>
      <p:origin x="0" y="0"/>
    </p:cViewPr>
  </p:notesTextViewPr>
  <p:sorterViewPr>
    <p:cViewPr>
      <p:scale>
        <a:sx n="66" d="100"/>
        <a:sy n="66" d="100"/>
      </p:scale>
      <p:origin x="0" y="900"/>
    </p:cViewPr>
  </p:sorterViewPr>
  <p:notesViewPr>
    <p:cSldViewPr>
      <p:cViewPr varScale="1">
        <p:scale>
          <a:sx n="47" d="100"/>
          <a:sy n="47" d="100"/>
        </p:scale>
        <p:origin x="2760" y="40"/>
      </p:cViewPr>
      <p:guideLst>
        <p:guide orient="horz" pos="2909"/>
        <p:guide pos="2189"/>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udine, David @ Spokane" userId="c4a0e588-24b1-4666-b332-f4ae111d6331" providerId="ADAL" clId="{E709AD35-3732-47BB-8F5B-20392A77DE5E}"/>
    <pc:docChg chg="undo custSel modSld sldOrd">
      <pc:chgData name="Beaudine, David @ Spokane" userId="c4a0e588-24b1-4666-b332-f4ae111d6331" providerId="ADAL" clId="{E709AD35-3732-47BB-8F5B-20392A77DE5E}" dt="2019-06-24T22:00:09.131" v="5701" actId="20577"/>
      <pc:docMkLst>
        <pc:docMk/>
      </pc:docMkLst>
      <pc:sldChg chg="modSp modNotesTx">
        <pc:chgData name="Beaudine, David @ Spokane" userId="c4a0e588-24b1-4666-b332-f4ae111d6331" providerId="ADAL" clId="{E709AD35-3732-47BB-8F5B-20392A77DE5E}" dt="2019-06-24T21:19:43.938" v="922" actId="20577"/>
        <pc:sldMkLst>
          <pc:docMk/>
          <pc:sldMk cId="0" sldId="264"/>
        </pc:sldMkLst>
        <pc:spChg chg="mod">
          <ac:chgData name="Beaudine, David @ Spokane" userId="c4a0e588-24b1-4666-b332-f4ae111d6331" providerId="ADAL" clId="{E709AD35-3732-47BB-8F5B-20392A77DE5E}" dt="2019-06-20T17:42:46.479" v="224" actId="20578"/>
          <ac:spMkLst>
            <pc:docMk/>
            <pc:sldMk cId="0" sldId="264"/>
            <ac:spMk id="6148" creationId="{7F66640F-291A-4C6E-BBCE-1FF49A000B82}"/>
          </ac:spMkLst>
        </pc:spChg>
      </pc:sldChg>
      <pc:sldChg chg="modNotesTx">
        <pc:chgData name="Beaudine, David @ Spokane" userId="c4a0e588-24b1-4666-b332-f4ae111d6331" providerId="ADAL" clId="{E709AD35-3732-47BB-8F5B-20392A77DE5E}" dt="2019-06-24T21:19:25.313" v="872" actId="20577"/>
        <pc:sldMkLst>
          <pc:docMk/>
          <pc:sldMk cId="0" sldId="291"/>
        </pc:sldMkLst>
      </pc:sldChg>
      <pc:sldChg chg="modNotesTx">
        <pc:chgData name="Beaudine, David @ Spokane" userId="c4a0e588-24b1-4666-b332-f4ae111d6331" providerId="ADAL" clId="{E709AD35-3732-47BB-8F5B-20392A77DE5E}" dt="2019-06-24T21:50:25.206" v="3429" actId="20577"/>
        <pc:sldMkLst>
          <pc:docMk/>
          <pc:sldMk cId="0" sldId="322"/>
        </pc:sldMkLst>
      </pc:sldChg>
      <pc:sldChg chg="ord modNotesTx">
        <pc:chgData name="Beaudine, David @ Spokane" userId="c4a0e588-24b1-4666-b332-f4ae111d6331" providerId="ADAL" clId="{E709AD35-3732-47BB-8F5B-20392A77DE5E}" dt="2019-06-24T21:55:14.878" v="4454" actId="20577"/>
        <pc:sldMkLst>
          <pc:docMk/>
          <pc:sldMk cId="0" sldId="325"/>
        </pc:sldMkLst>
      </pc:sldChg>
      <pc:sldChg chg="modSp modNotesTx">
        <pc:chgData name="Beaudine, David @ Spokane" userId="c4a0e588-24b1-4666-b332-f4ae111d6331" providerId="ADAL" clId="{E709AD35-3732-47BB-8F5B-20392A77DE5E}" dt="2019-06-24T22:00:09.131" v="5701" actId="20577"/>
        <pc:sldMkLst>
          <pc:docMk/>
          <pc:sldMk cId="0" sldId="331"/>
        </pc:sldMkLst>
        <pc:spChg chg="mod">
          <ac:chgData name="Beaudine, David @ Spokane" userId="c4a0e588-24b1-4666-b332-f4ae111d6331" providerId="ADAL" clId="{E709AD35-3732-47BB-8F5B-20392A77DE5E}" dt="2019-06-20T18:36:02.413" v="239" actId="20577"/>
          <ac:spMkLst>
            <pc:docMk/>
            <pc:sldMk cId="0" sldId="331"/>
            <ac:spMk id="32772" creationId="{5F98B0E5-D12D-4DC0-BD2D-BF80E22D496B}"/>
          </ac:spMkLst>
        </pc:spChg>
      </pc:sldChg>
      <pc:sldChg chg="modNotesTx">
        <pc:chgData name="Beaudine, David @ Spokane" userId="c4a0e588-24b1-4666-b332-f4ae111d6331" providerId="ADAL" clId="{E709AD35-3732-47BB-8F5B-20392A77DE5E}" dt="2019-06-24T22:00:01.870" v="5689" actId="20577"/>
        <pc:sldMkLst>
          <pc:docMk/>
          <pc:sldMk cId="0" sldId="332"/>
        </pc:sldMkLst>
      </pc:sldChg>
      <pc:sldChg chg="modNotesTx">
        <pc:chgData name="Beaudine, David @ Spokane" userId="c4a0e588-24b1-4666-b332-f4ae111d6331" providerId="ADAL" clId="{E709AD35-3732-47BB-8F5B-20392A77DE5E}" dt="2019-06-24T21:21:23.353" v="1310" actId="20577"/>
        <pc:sldMkLst>
          <pc:docMk/>
          <pc:sldMk cId="0" sldId="337"/>
        </pc:sldMkLst>
      </pc:sldChg>
      <pc:sldChg chg="ord modNotesTx">
        <pc:chgData name="Beaudine, David @ Spokane" userId="c4a0e588-24b1-4666-b332-f4ae111d6331" providerId="ADAL" clId="{E709AD35-3732-47BB-8F5B-20392A77DE5E}" dt="2019-06-24T21:58:15.695" v="5265" actId="20577"/>
        <pc:sldMkLst>
          <pc:docMk/>
          <pc:sldMk cId="0" sldId="339"/>
        </pc:sldMkLst>
      </pc:sldChg>
      <pc:sldChg chg="ord modNotesTx">
        <pc:chgData name="Beaudine, David @ Spokane" userId="c4a0e588-24b1-4666-b332-f4ae111d6331" providerId="ADAL" clId="{E709AD35-3732-47BB-8F5B-20392A77DE5E}" dt="2019-06-24T21:55:27.107" v="4466" actId="20577"/>
        <pc:sldMkLst>
          <pc:docMk/>
          <pc:sldMk cId="0" sldId="340"/>
        </pc:sldMkLst>
      </pc:sldChg>
      <pc:sldChg chg="modSp modNotesTx">
        <pc:chgData name="Beaudine, David @ Spokane" userId="c4a0e588-24b1-4666-b332-f4ae111d6331" providerId="ADAL" clId="{E709AD35-3732-47BB-8F5B-20392A77DE5E}" dt="2019-06-24T21:22:00.098" v="1453" actId="20577"/>
        <pc:sldMkLst>
          <pc:docMk/>
          <pc:sldMk cId="0" sldId="341"/>
        </pc:sldMkLst>
        <pc:spChg chg="mod">
          <ac:chgData name="Beaudine, David @ Spokane" userId="c4a0e588-24b1-4666-b332-f4ae111d6331" providerId="ADAL" clId="{E709AD35-3732-47BB-8F5B-20392A77DE5E}" dt="2019-06-19T19:40:34.782" v="222" actId="20577"/>
          <ac:spMkLst>
            <pc:docMk/>
            <pc:sldMk cId="0" sldId="341"/>
            <ac:spMk id="7" creationId="{F27F961D-354F-4E94-BCFC-1E5A34254EEF}"/>
          </ac:spMkLst>
        </pc:spChg>
        <pc:spChg chg="mod">
          <ac:chgData name="Beaudine, David @ Spokane" userId="c4a0e588-24b1-4666-b332-f4ae111d6331" providerId="ADAL" clId="{E709AD35-3732-47BB-8F5B-20392A77DE5E}" dt="2019-06-19T19:37:46.548" v="79" actId="20577"/>
          <ac:spMkLst>
            <pc:docMk/>
            <pc:sldMk cId="0" sldId="341"/>
            <ac:spMk id="13319" creationId="{6C2622D5-087C-46BC-B848-7C5D8FEEABA0}"/>
          </ac:spMkLst>
        </pc:spChg>
      </pc:sldChg>
      <pc:sldChg chg="modSp modNotesTx">
        <pc:chgData name="Beaudine, David @ Spokane" userId="c4a0e588-24b1-4666-b332-f4ae111d6331" providerId="ADAL" clId="{E709AD35-3732-47BB-8F5B-20392A77DE5E}" dt="2019-06-24T21:22:47.521" v="1603" actId="20577"/>
        <pc:sldMkLst>
          <pc:docMk/>
          <pc:sldMk cId="0" sldId="342"/>
        </pc:sldMkLst>
        <pc:spChg chg="mod">
          <ac:chgData name="Beaudine, David @ Spokane" userId="c4a0e588-24b1-4666-b332-f4ae111d6331" providerId="ADAL" clId="{E709AD35-3732-47BB-8F5B-20392A77DE5E}" dt="2019-06-24T21:07:50.113" v="317" actId="1036"/>
          <ac:spMkLst>
            <pc:docMk/>
            <pc:sldMk cId="0" sldId="342"/>
            <ac:spMk id="12295" creationId="{559B6720-22BD-4861-B69D-02C2F1CCCAD6}"/>
          </ac:spMkLst>
        </pc:spChg>
        <pc:spChg chg="mod">
          <ac:chgData name="Beaudine, David @ Spokane" userId="c4a0e588-24b1-4666-b332-f4ae111d6331" providerId="ADAL" clId="{E709AD35-3732-47BB-8F5B-20392A77DE5E}" dt="2019-06-24T21:08:15.403" v="344" actId="1038"/>
          <ac:spMkLst>
            <pc:docMk/>
            <pc:sldMk cId="0" sldId="342"/>
            <ac:spMk id="158727" creationId="{65479982-EFE9-404B-A6B3-E775A376D34C}"/>
          </ac:spMkLst>
        </pc:spChg>
      </pc:sldChg>
      <pc:sldChg chg="modSp">
        <pc:chgData name="Beaudine, David @ Spokane" userId="c4a0e588-24b1-4666-b332-f4ae111d6331" providerId="ADAL" clId="{E709AD35-3732-47BB-8F5B-20392A77DE5E}" dt="2019-06-24T21:10:35.084" v="399" actId="20577"/>
        <pc:sldMkLst>
          <pc:docMk/>
          <pc:sldMk cId="0" sldId="343"/>
        </pc:sldMkLst>
        <pc:spChg chg="mod">
          <ac:chgData name="Beaudine, David @ Spokane" userId="c4a0e588-24b1-4666-b332-f4ae111d6331" providerId="ADAL" clId="{E709AD35-3732-47BB-8F5B-20392A77DE5E}" dt="2019-06-24T21:10:35.084" v="399" actId="20577"/>
          <ac:spMkLst>
            <pc:docMk/>
            <pc:sldMk cId="0" sldId="343"/>
            <ac:spMk id="32773" creationId="{167FA66C-A161-4BBA-8502-DD32F88B4202}"/>
          </ac:spMkLst>
        </pc:spChg>
      </pc:sldChg>
      <pc:sldChg chg="ord modNotesTx">
        <pc:chgData name="Beaudine, David @ Spokane" userId="c4a0e588-24b1-4666-b332-f4ae111d6331" providerId="ADAL" clId="{E709AD35-3732-47BB-8F5B-20392A77DE5E}" dt="2019-06-24T21:24:27.792" v="1931" actId="20577"/>
        <pc:sldMkLst>
          <pc:docMk/>
          <pc:sldMk cId="0" sldId="344"/>
        </pc:sldMkLst>
      </pc:sldChg>
      <pc:sldChg chg="modNotesTx">
        <pc:chgData name="Beaudine, David @ Spokane" userId="c4a0e588-24b1-4666-b332-f4ae111d6331" providerId="ADAL" clId="{E709AD35-3732-47BB-8F5B-20392A77DE5E}" dt="2019-06-24T21:27:05.649" v="2329" actId="20577"/>
        <pc:sldMkLst>
          <pc:docMk/>
          <pc:sldMk cId="0" sldId="345"/>
        </pc:sldMkLst>
      </pc:sldChg>
      <pc:sldChg chg="modNotesTx">
        <pc:chgData name="Beaudine, David @ Spokane" userId="c4a0e588-24b1-4666-b332-f4ae111d6331" providerId="ADAL" clId="{E709AD35-3732-47BB-8F5B-20392A77DE5E}" dt="2019-06-24T21:26:29.585" v="2281" actId="20577"/>
        <pc:sldMkLst>
          <pc:docMk/>
          <pc:sldMk cId="0" sldId="346"/>
        </pc:sldMkLst>
      </pc:sldChg>
      <pc:sldChg chg="modSp modNotesTx">
        <pc:chgData name="Beaudine, David @ Spokane" userId="c4a0e588-24b1-4666-b332-f4ae111d6331" providerId="ADAL" clId="{E709AD35-3732-47BB-8F5B-20392A77DE5E}" dt="2019-06-24T21:23:10.567" v="1661" actId="20577"/>
        <pc:sldMkLst>
          <pc:docMk/>
          <pc:sldMk cId="2106749443" sldId="347"/>
        </pc:sldMkLst>
        <pc:spChg chg="mod">
          <ac:chgData name="Beaudine, David @ Spokane" userId="c4a0e588-24b1-4666-b332-f4ae111d6331" providerId="ADAL" clId="{E709AD35-3732-47BB-8F5B-20392A77DE5E}" dt="2019-06-20T18:21:58.778" v="228" actId="1076"/>
          <ac:spMkLst>
            <pc:docMk/>
            <pc:sldMk cId="2106749443" sldId="347"/>
            <ac:spMk id="12291" creationId="{8DCF4CFB-5C8A-47C2-A6B4-E1915FB2907C}"/>
          </ac:spMkLst>
        </pc:spChg>
        <pc:spChg chg="mod">
          <ac:chgData name="Beaudine, David @ Spokane" userId="c4a0e588-24b1-4666-b332-f4ae111d6331" providerId="ADAL" clId="{E709AD35-3732-47BB-8F5B-20392A77DE5E}" dt="2019-06-20T18:22:13.556" v="231" actId="1076"/>
          <ac:spMkLst>
            <pc:docMk/>
            <pc:sldMk cId="2106749443" sldId="347"/>
            <ac:spMk id="12295" creationId="{559B6720-22BD-4861-B69D-02C2F1CCCAD6}"/>
          </ac:spMkLst>
        </pc:spChg>
        <pc:spChg chg="mod">
          <ac:chgData name="Beaudine, David @ Spokane" userId="c4a0e588-24b1-4666-b332-f4ae111d6331" providerId="ADAL" clId="{E709AD35-3732-47BB-8F5B-20392A77DE5E}" dt="2019-06-20T18:22:07.660" v="230" actId="1076"/>
          <ac:spMkLst>
            <pc:docMk/>
            <pc:sldMk cId="2106749443" sldId="347"/>
            <ac:spMk id="158727" creationId="{65479982-EFE9-404B-A6B3-E775A376D34C}"/>
          </ac:spMkLst>
        </pc:spChg>
      </pc:sldChg>
      <pc:sldChg chg="modSp ord modNotesTx">
        <pc:chgData name="Beaudine, David @ Spokane" userId="c4a0e588-24b1-4666-b332-f4ae111d6331" providerId="ADAL" clId="{E709AD35-3732-47BB-8F5B-20392A77DE5E}" dt="2019-06-24T21:23:36.009" v="1757" actId="20577"/>
        <pc:sldMkLst>
          <pc:docMk/>
          <pc:sldMk cId="883237688" sldId="348"/>
        </pc:sldMkLst>
        <pc:spChg chg="mod">
          <ac:chgData name="Beaudine, David @ Spokane" userId="c4a0e588-24b1-4666-b332-f4ae111d6331" providerId="ADAL" clId="{E709AD35-3732-47BB-8F5B-20392A77DE5E}" dt="2019-06-20T18:23:06.964" v="235" actId="5793"/>
          <ac:spMkLst>
            <pc:docMk/>
            <pc:sldMk cId="883237688" sldId="348"/>
            <ac:spMk id="32773" creationId="{167FA66C-A161-4BBA-8502-DD32F88B4202}"/>
          </ac:spMkLst>
        </pc:spChg>
      </pc:sldChg>
      <pc:sldChg chg="modNotesTx">
        <pc:chgData name="Beaudine, David @ Spokane" userId="c4a0e588-24b1-4666-b332-f4ae111d6331" providerId="ADAL" clId="{E709AD35-3732-47BB-8F5B-20392A77DE5E}" dt="2019-06-24T21:13:26.873" v="858" actId="20577"/>
        <pc:sldMkLst>
          <pc:docMk/>
          <pc:sldMk cId="4254580486" sldId="349"/>
        </pc:sldMkLst>
      </pc:sldChg>
      <pc:sldChg chg="modNotesTx">
        <pc:chgData name="Beaudine, David @ Spokane" userId="c4a0e588-24b1-4666-b332-f4ae111d6331" providerId="ADAL" clId="{E709AD35-3732-47BB-8F5B-20392A77DE5E}" dt="2019-06-24T21:47:38.551" v="2634" actId="6549"/>
        <pc:sldMkLst>
          <pc:docMk/>
          <pc:sldMk cId="4073780155" sldId="350"/>
        </pc:sldMkLst>
      </pc:sldChg>
    </pc:docChg>
  </pc:docChgLst>
  <pc:docChgLst>
    <pc:chgData name="Beaudine, David @ Spokane" userId="c4a0e588-24b1-4666-b332-f4ae111d6331" providerId="ADAL" clId="{BA282AF4-11AF-4F9C-81BE-E0E40CF34082}"/>
    <pc:docChg chg="undo custSel modSld modNotesMaster modHandout">
      <pc:chgData name="Beaudine, David @ Spokane" userId="c4a0e588-24b1-4666-b332-f4ae111d6331" providerId="ADAL" clId="{BA282AF4-11AF-4F9C-81BE-E0E40CF34082}" dt="2019-06-26T23:45:25.359" v="246" actId="1035"/>
      <pc:docMkLst>
        <pc:docMk/>
      </pc:docMkLst>
      <pc:sldChg chg="modSp">
        <pc:chgData name="Beaudine, David @ Spokane" userId="c4a0e588-24b1-4666-b332-f4ae111d6331" providerId="ADAL" clId="{BA282AF4-11AF-4F9C-81BE-E0E40CF34082}" dt="2019-06-26T23:45:25.359" v="246" actId="1035"/>
        <pc:sldMkLst>
          <pc:docMk/>
          <pc:sldMk cId="0" sldId="291"/>
        </pc:sldMkLst>
        <pc:spChg chg="mod">
          <ac:chgData name="Beaudine, David @ Spokane" userId="c4a0e588-24b1-4666-b332-f4ae111d6331" providerId="ADAL" clId="{BA282AF4-11AF-4F9C-81BE-E0E40CF34082}" dt="2019-06-26T23:45:22.366" v="242" actId="1036"/>
          <ac:spMkLst>
            <pc:docMk/>
            <pc:sldMk cId="0" sldId="291"/>
            <ac:spMk id="4101" creationId="{59A9D2BD-1F67-41A0-89E5-EE4C9B01860B}"/>
          </ac:spMkLst>
        </pc:spChg>
        <pc:picChg chg="mod">
          <ac:chgData name="Beaudine, David @ Spokane" userId="c4a0e588-24b1-4666-b332-f4ae111d6331" providerId="ADAL" clId="{BA282AF4-11AF-4F9C-81BE-E0E40CF34082}" dt="2019-06-26T23:45:25.359" v="246" actId="1035"/>
          <ac:picMkLst>
            <pc:docMk/>
            <pc:sldMk cId="0" sldId="291"/>
            <ac:picMk id="3" creationId="{FACEC82A-F5B5-4D89-B9CA-AE325CEC7F88}"/>
          </ac:picMkLst>
        </pc:picChg>
      </pc:sldChg>
      <pc:sldChg chg="modNotes modNotesTx">
        <pc:chgData name="Beaudine, David @ Spokane" userId="c4a0e588-24b1-4666-b332-f4ae111d6331" providerId="ADAL" clId="{BA282AF4-11AF-4F9C-81BE-E0E40CF34082}" dt="2019-06-24T22:03:55.892" v="189"/>
        <pc:sldMkLst>
          <pc:docMk/>
          <pc:sldMk cId="0" sldId="322"/>
        </pc:sldMkLst>
      </pc:sldChg>
      <pc:sldChg chg="modNotes">
        <pc:chgData name="Beaudine, David @ Spokane" userId="c4a0e588-24b1-4666-b332-f4ae111d6331" providerId="ADAL" clId="{BA282AF4-11AF-4F9C-81BE-E0E40CF34082}" dt="2019-06-24T22:03:55.892" v="189"/>
        <pc:sldMkLst>
          <pc:docMk/>
          <pc:sldMk cId="0" sldId="325"/>
        </pc:sldMkLst>
      </pc:sldChg>
      <pc:sldChg chg="modNotes">
        <pc:chgData name="Beaudine, David @ Spokane" userId="c4a0e588-24b1-4666-b332-f4ae111d6331" providerId="ADAL" clId="{BA282AF4-11AF-4F9C-81BE-E0E40CF34082}" dt="2019-06-24T22:03:55.892" v="189"/>
        <pc:sldMkLst>
          <pc:docMk/>
          <pc:sldMk cId="0" sldId="331"/>
        </pc:sldMkLst>
      </pc:sldChg>
      <pc:sldChg chg="modNotes">
        <pc:chgData name="Beaudine, David @ Spokane" userId="c4a0e588-24b1-4666-b332-f4ae111d6331" providerId="ADAL" clId="{BA282AF4-11AF-4F9C-81BE-E0E40CF34082}" dt="2019-06-24T22:03:55.892" v="189"/>
        <pc:sldMkLst>
          <pc:docMk/>
          <pc:sldMk cId="0" sldId="332"/>
        </pc:sldMkLst>
      </pc:sldChg>
      <pc:sldChg chg="modNotes">
        <pc:chgData name="Beaudine, David @ Spokane" userId="c4a0e588-24b1-4666-b332-f4ae111d6331" providerId="ADAL" clId="{BA282AF4-11AF-4F9C-81BE-E0E40CF34082}" dt="2019-06-24T22:03:55.892" v="189"/>
        <pc:sldMkLst>
          <pc:docMk/>
          <pc:sldMk cId="0" sldId="339"/>
        </pc:sldMkLst>
      </pc:sldChg>
      <pc:sldChg chg="modNotes">
        <pc:chgData name="Beaudine, David @ Spokane" userId="c4a0e588-24b1-4666-b332-f4ae111d6331" providerId="ADAL" clId="{BA282AF4-11AF-4F9C-81BE-E0E40CF34082}" dt="2019-06-24T22:03:55.892" v="189"/>
        <pc:sldMkLst>
          <pc:docMk/>
          <pc:sldMk cId="0" sldId="340"/>
        </pc:sldMkLst>
      </pc:sldChg>
      <pc:sldChg chg="modNotes">
        <pc:chgData name="Beaudine, David @ Spokane" userId="c4a0e588-24b1-4666-b332-f4ae111d6331" providerId="ADAL" clId="{BA282AF4-11AF-4F9C-81BE-E0E40CF34082}" dt="2019-06-24T22:03:55.892" v="189"/>
        <pc:sldMkLst>
          <pc:docMk/>
          <pc:sldMk cId="0" sldId="341"/>
        </pc:sldMkLst>
      </pc:sldChg>
      <pc:sldChg chg="modNotes">
        <pc:chgData name="Beaudine, David @ Spokane" userId="c4a0e588-24b1-4666-b332-f4ae111d6331" providerId="ADAL" clId="{BA282AF4-11AF-4F9C-81BE-E0E40CF34082}" dt="2019-06-24T22:03:55.892" v="189"/>
        <pc:sldMkLst>
          <pc:docMk/>
          <pc:sldMk cId="0" sldId="342"/>
        </pc:sldMkLst>
      </pc:sldChg>
      <pc:sldChg chg="modNotes">
        <pc:chgData name="Beaudine, David @ Spokane" userId="c4a0e588-24b1-4666-b332-f4ae111d6331" providerId="ADAL" clId="{BA282AF4-11AF-4F9C-81BE-E0E40CF34082}" dt="2019-06-24T22:03:55.892" v="189"/>
        <pc:sldMkLst>
          <pc:docMk/>
          <pc:sldMk cId="0" sldId="343"/>
        </pc:sldMkLst>
      </pc:sldChg>
      <pc:sldChg chg="modSp modNotes">
        <pc:chgData name="Beaudine, David @ Spokane" userId="c4a0e588-24b1-4666-b332-f4ae111d6331" providerId="ADAL" clId="{BA282AF4-11AF-4F9C-81BE-E0E40CF34082}" dt="2019-06-25T16:43:10.554" v="236" actId="1035"/>
        <pc:sldMkLst>
          <pc:docMk/>
          <pc:sldMk cId="0" sldId="344"/>
        </pc:sldMkLst>
        <pc:spChg chg="mod">
          <ac:chgData name="Beaudine, David @ Spokane" userId="c4a0e588-24b1-4666-b332-f4ae111d6331" providerId="ADAL" clId="{BA282AF4-11AF-4F9C-81BE-E0E40CF34082}" dt="2019-06-25T14:47:58.762" v="235" actId="20577"/>
          <ac:spMkLst>
            <pc:docMk/>
            <pc:sldMk cId="0" sldId="344"/>
            <ac:spMk id="34821" creationId="{9D169B8B-5F3B-4FCA-B7AA-38A2A87ED418}"/>
          </ac:spMkLst>
        </pc:spChg>
        <pc:picChg chg="mod">
          <ac:chgData name="Beaudine, David @ Spokane" userId="c4a0e588-24b1-4666-b332-f4ae111d6331" providerId="ADAL" clId="{BA282AF4-11AF-4F9C-81BE-E0E40CF34082}" dt="2019-06-25T16:43:10.554" v="236" actId="1035"/>
          <ac:picMkLst>
            <pc:docMk/>
            <pc:sldMk cId="0" sldId="344"/>
            <ac:picMk id="16386" creationId="{ACD29551-8BC3-4764-BDCC-3CE5AF1D2C18}"/>
          </ac:picMkLst>
        </pc:picChg>
      </pc:sldChg>
      <pc:sldChg chg="modNotes">
        <pc:chgData name="Beaudine, David @ Spokane" userId="c4a0e588-24b1-4666-b332-f4ae111d6331" providerId="ADAL" clId="{BA282AF4-11AF-4F9C-81BE-E0E40CF34082}" dt="2019-06-24T22:03:55.892" v="189"/>
        <pc:sldMkLst>
          <pc:docMk/>
          <pc:sldMk cId="0" sldId="345"/>
        </pc:sldMkLst>
      </pc:sldChg>
      <pc:sldChg chg="modNotes">
        <pc:chgData name="Beaudine, David @ Spokane" userId="c4a0e588-24b1-4666-b332-f4ae111d6331" providerId="ADAL" clId="{BA282AF4-11AF-4F9C-81BE-E0E40CF34082}" dt="2019-06-24T22:03:55.892" v="189"/>
        <pc:sldMkLst>
          <pc:docMk/>
          <pc:sldMk cId="0" sldId="346"/>
        </pc:sldMkLst>
      </pc:sldChg>
      <pc:sldChg chg="modNotes">
        <pc:chgData name="Beaudine, David @ Spokane" userId="c4a0e588-24b1-4666-b332-f4ae111d6331" providerId="ADAL" clId="{BA282AF4-11AF-4F9C-81BE-E0E40CF34082}" dt="2019-06-24T22:03:55.892" v="189"/>
        <pc:sldMkLst>
          <pc:docMk/>
          <pc:sldMk cId="2106749443" sldId="347"/>
        </pc:sldMkLst>
      </pc:sldChg>
      <pc:sldChg chg="modNotes">
        <pc:chgData name="Beaudine, David @ Spokane" userId="c4a0e588-24b1-4666-b332-f4ae111d6331" providerId="ADAL" clId="{BA282AF4-11AF-4F9C-81BE-E0E40CF34082}" dt="2019-06-24T22:03:55.892" v="189"/>
        <pc:sldMkLst>
          <pc:docMk/>
          <pc:sldMk cId="883237688" sldId="348"/>
        </pc:sldMkLst>
      </pc:sldChg>
      <pc:sldChg chg="modNotes">
        <pc:chgData name="Beaudine, David @ Spokane" userId="c4a0e588-24b1-4666-b332-f4ae111d6331" providerId="ADAL" clId="{BA282AF4-11AF-4F9C-81BE-E0E40CF34082}" dt="2019-06-24T22:03:55.892" v="189"/>
        <pc:sldMkLst>
          <pc:docMk/>
          <pc:sldMk cId="4254580486" sldId="349"/>
        </pc:sldMkLst>
      </pc:sldChg>
      <pc:sldChg chg="modNotes">
        <pc:chgData name="Beaudine, David @ Spokane" userId="c4a0e588-24b1-4666-b332-f4ae111d6331" providerId="ADAL" clId="{BA282AF4-11AF-4F9C-81BE-E0E40CF34082}" dt="2019-06-24T22:03:55.892" v="189"/>
        <pc:sldMkLst>
          <pc:docMk/>
          <pc:sldMk cId="4073780155" sldId="35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B78DA5E3-F666-4B4E-9FAD-9AAB4BB844FD}"/>
              </a:ext>
            </a:extLst>
          </p:cNvPr>
          <p:cNvSpPr>
            <a:spLocks noGrp="1" noChangeArrowheads="1"/>
          </p:cNvSpPr>
          <p:nvPr>
            <p:ph type="hdr" sz="quarter"/>
          </p:nvPr>
        </p:nvSpPr>
        <p:spPr bwMode="auto">
          <a:xfrm>
            <a:off x="0" y="0"/>
            <a:ext cx="3010023" cy="461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6" tIns="46234" rIns="92466" bIns="46234" numCol="1" anchor="t" anchorCtr="0" compatLnSpc="1">
            <a:prstTxWarp prst="textNoShape">
              <a:avLst/>
            </a:prstTxWarp>
          </a:bodyPr>
          <a:lstStyle>
            <a:lvl1pPr defTabSz="924862" eaLnBrk="0" hangingPunct="0">
              <a:defRPr sz="1200">
                <a:latin typeface="Arial" charset="0"/>
              </a:defRPr>
            </a:lvl1pPr>
          </a:lstStyle>
          <a:p>
            <a:pPr>
              <a:defRPr/>
            </a:pPr>
            <a:endParaRPr lang="en-US"/>
          </a:p>
        </p:txBody>
      </p:sp>
      <p:sp>
        <p:nvSpPr>
          <p:cNvPr id="100355" name="Rectangle 3">
            <a:extLst>
              <a:ext uri="{FF2B5EF4-FFF2-40B4-BE49-F238E27FC236}">
                <a16:creationId xmlns:a16="http://schemas.microsoft.com/office/drawing/2014/main" id="{F8701D08-F30E-44C3-B707-30C11E9155D7}"/>
              </a:ext>
            </a:extLst>
          </p:cNvPr>
          <p:cNvSpPr>
            <a:spLocks noGrp="1" noChangeArrowheads="1"/>
          </p:cNvSpPr>
          <p:nvPr>
            <p:ph type="dt" sz="quarter" idx="1"/>
          </p:nvPr>
        </p:nvSpPr>
        <p:spPr bwMode="auto">
          <a:xfrm>
            <a:off x="3938481" y="0"/>
            <a:ext cx="3010023" cy="461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6" tIns="46234" rIns="92466" bIns="46234" numCol="1" anchor="t" anchorCtr="0" compatLnSpc="1">
            <a:prstTxWarp prst="textNoShape">
              <a:avLst/>
            </a:prstTxWarp>
          </a:bodyPr>
          <a:lstStyle>
            <a:lvl1pPr algn="r" defTabSz="924862" eaLnBrk="0" hangingPunct="0">
              <a:defRPr sz="1200">
                <a:latin typeface="Arial" charset="0"/>
              </a:defRPr>
            </a:lvl1pPr>
          </a:lstStyle>
          <a:p>
            <a:pPr>
              <a:defRPr/>
            </a:pPr>
            <a:fld id="{0821DDD2-5604-4AF3-909C-EC90DC1ABDB1}" type="datetimeFigureOut">
              <a:rPr lang="en-US"/>
              <a:pPr>
                <a:defRPr/>
              </a:pPr>
              <a:t>6/25/2019</a:t>
            </a:fld>
            <a:endParaRPr lang="en-US"/>
          </a:p>
        </p:txBody>
      </p:sp>
      <p:sp>
        <p:nvSpPr>
          <p:cNvPr id="100356" name="Rectangle 4">
            <a:extLst>
              <a:ext uri="{FF2B5EF4-FFF2-40B4-BE49-F238E27FC236}">
                <a16:creationId xmlns:a16="http://schemas.microsoft.com/office/drawing/2014/main" id="{22B49BE2-C245-44A3-85D7-850ECCFE3F33}"/>
              </a:ext>
            </a:extLst>
          </p:cNvPr>
          <p:cNvSpPr>
            <a:spLocks noGrp="1" noChangeArrowheads="1"/>
          </p:cNvSpPr>
          <p:nvPr>
            <p:ph type="ftr" sz="quarter" idx="2"/>
          </p:nvPr>
        </p:nvSpPr>
        <p:spPr bwMode="auto">
          <a:xfrm>
            <a:off x="0" y="8773011"/>
            <a:ext cx="3010023" cy="461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6" tIns="46234" rIns="92466" bIns="46234" numCol="1" anchor="b" anchorCtr="0" compatLnSpc="1">
            <a:prstTxWarp prst="textNoShape">
              <a:avLst/>
            </a:prstTxWarp>
          </a:bodyPr>
          <a:lstStyle>
            <a:lvl1pPr defTabSz="924862" eaLnBrk="0" hangingPunct="0">
              <a:defRPr sz="1200">
                <a:latin typeface="Arial" charset="0"/>
              </a:defRPr>
            </a:lvl1pPr>
          </a:lstStyle>
          <a:p>
            <a:pPr>
              <a:defRPr/>
            </a:pPr>
            <a:endParaRPr lang="en-US"/>
          </a:p>
        </p:txBody>
      </p:sp>
      <p:sp>
        <p:nvSpPr>
          <p:cNvPr id="100357" name="Rectangle 5">
            <a:extLst>
              <a:ext uri="{FF2B5EF4-FFF2-40B4-BE49-F238E27FC236}">
                <a16:creationId xmlns:a16="http://schemas.microsoft.com/office/drawing/2014/main" id="{27865327-AB80-4061-9DD0-C0467FBD515F}"/>
              </a:ext>
            </a:extLst>
          </p:cNvPr>
          <p:cNvSpPr>
            <a:spLocks noGrp="1" noChangeArrowheads="1"/>
          </p:cNvSpPr>
          <p:nvPr>
            <p:ph type="sldNum" sz="quarter" idx="3"/>
          </p:nvPr>
        </p:nvSpPr>
        <p:spPr bwMode="auto">
          <a:xfrm>
            <a:off x="3938481" y="8773011"/>
            <a:ext cx="3010023" cy="461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6" tIns="46234" rIns="92466" bIns="46234" numCol="1" anchor="b" anchorCtr="0" compatLnSpc="1">
            <a:prstTxWarp prst="textNoShape">
              <a:avLst/>
            </a:prstTxWarp>
          </a:bodyPr>
          <a:lstStyle>
            <a:lvl1pPr algn="r" defTabSz="924862" eaLnBrk="0" hangingPunct="0">
              <a:defRPr sz="1200"/>
            </a:lvl1pPr>
          </a:lstStyle>
          <a:p>
            <a:pPr>
              <a:defRPr/>
            </a:pPr>
            <a:fld id="{0F91E236-E242-4DB0-894B-9EF255AFFBC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5E3C63B-FA2F-4B10-BDF7-DBD8611850FB}"/>
              </a:ext>
            </a:extLst>
          </p:cNvPr>
          <p:cNvSpPr>
            <a:spLocks noGrp="1" noChangeArrowheads="1"/>
          </p:cNvSpPr>
          <p:nvPr>
            <p:ph type="hdr" sz="quarter"/>
          </p:nvPr>
        </p:nvSpPr>
        <p:spPr bwMode="auto">
          <a:xfrm>
            <a:off x="0" y="0"/>
            <a:ext cx="3010023" cy="4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66" tIns="46234" rIns="92466" bIns="46234" numCol="1" anchor="t" anchorCtr="0" compatLnSpc="1">
            <a:prstTxWarp prst="textNoShape">
              <a:avLst/>
            </a:prstTxWarp>
          </a:bodyPr>
          <a:lstStyle>
            <a:lvl1pPr defTabSz="924862" eaLnBrk="1" hangingPunct="1">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2ADF9E16-94A7-4D0B-8B19-61B57D4C22E0}"/>
              </a:ext>
            </a:extLst>
          </p:cNvPr>
          <p:cNvSpPr>
            <a:spLocks noGrp="1" noChangeArrowheads="1"/>
          </p:cNvSpPr>
          <p:nvPr>
            <p:ph type="dt" idx="1"/>
          </p:nvPr>
        </p:nvSpPr>
        <p:spPr bwMode="auto">
          <a:xfrm>
            <a:off x="3938481" y="0"/>
            <a:ext cx="3010023" cy="4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66" tIns="46234" rIns="92466" bIns="46234" numCol="1" anchor="t" anchorCtr="0" compatLnSpc="1">
            <a:prstTxWarp prst="textNoShape">
              <a:avLst/>
            </a:prstTxWarp>
          </a:bodyPr>
          <a:lstStyle>
            <a:lvl1pPr algn="r" defTabSz="924862"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534BABF4-7514-4493-BB13-D1E9063B38F0}"/>
              </a:ext>
            </a:extLst>
          </p:cNvPr>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B64B4E5-7C99-4D26-9E75-86CC101CF558}"/>
              </a:ext>
            </a:extLst>
          </p:cNvPr>
          <p:cNvSpPr>
            <a:spLocks noGrp="1" noChangeArrowheads="1"/>
          </p:cNvSpPr>
          <p:nvPr>
            <p:ph type="body" sz="quarter" idx="3"/>
          </p:nvPr>
        </p:nvSpPr>
        <p:spPr bwMode="auto">
          <a:xfrm>
            <a:off x="695951" y="4388081"/>
            <a:ext cx="5558175" cy="415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66" tIns="46234" rIns="92466" bIns="4623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68B53A5F-8B06-4D10-BD86-5881F9666936}"/>
              </a:ext>
            </a:extLst>
          </p:cNvPr>
          <p:cNvSpPr>
            <a:spLocks noGrp="1" noChangeArrowheads="1"/>
          </p:cNvSpPr>
          <p:nvPr>
            <p:ph type="ftr" sz="quarter" idx="4"/>
          </p:nvPr>
        </p:nvSpPr>
        <p:spPr bwMode="auto">
          <a:xfrm>
            <a:off x="0" y="8773011"/>
            <a:ext cx="3010023" cy="4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66" tIns="46234" rIns="92466" bIns="46234" numCol="1" anchor="b" anchorCtr="0" compatLnSpc="1">
            <a:prstTxWarp prst="textNoShape">
              <a:avLst/>
            </a:prstTxWarp>
          </a:bodyPr>
          <a:lstStyle>
            <a:lvl1pPr defTabSz="924862" eaLnBrk="1" hangingPunct="1">
              <a:defRPr sz="1200">
                <a:latin typeface="Arial" charset="0"/>
              </a:defRPr>
            </a:lvl1pPr>
          </a:lstStyle>
          <a:p>
            <a:pPr>
              <a:defRPr/>
            </a:pPr>
            <a:endParaRPr lang="en-US"/>
          </a:p>
        </p:txBody>
      </p:sp>
      <p:sp>
        <p:nvSpPr>
          <p:cNvPr id="3079" name="Rectangle 7">
            <a:extLst>
              <a:ext uri="{FF2B5EF4-FFF2-40B4-BE49-F238E27FC236}">
                <a16:creationId xmlns:a16="http://schemas.microsoft.com/office/drawing/2014/main" id="{33937056-9178-4142-BA70-B15DCE665BB9}"/>
              </a:ext>
            </a:extLst>
          </p:cNvPr>
          <p:cNvSpPr>
            <a:spLocks noGrp="1" noChangeArrowheads="1"/>
          </p:cNvSpPr>
          <p:nvPr>
            <p:ph type="sldNum" sz="quarter" idx="5"/>
          </p:nvPr>
        </p:nvSpPr>
        <p:spPr bwMode="auto">
          <a:xfrm>
            <a:off x="3938481" y="8773011"/>
            <a:ext cx="3010023" cy="4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66" tIns="46234" rIns="92466" bIns="46234" numCol="1" anchor="b" anchorCtr="0" compatLnSpc="1">
            <a:prstTxWarp prst="textNoShape">
              <a:avLst/>
            </a:prstTxWarp>
          </a:bodyPr>
          <a:lstStyle>
            <a:lvl1pPr algn="r" defTabSz="924862" eaLnBrk="1" hangingPunct="1">
              <a:defRPr sz="1200"/>
            </a:lvl1pPr>
          </a:lstStyle>
          <a:p>
            <a:pPr>
              <a:defRPr/>
            </a:pPr>
            <a:fld id="{31320654-95C0-4A4A-9B23-60441C04AE5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3ED20BAF-AF89-4696-9574-431B97D8F1E0}"/>
              </a:ext>
            </a:extLst>
          </p:cNvPr>
          <p:cNvSpPr>
            <a:spLocks noGrp="1" noChangeArrowheads="1"/>
          </p:cNvSpPr>
          <p:nvPr>
            <p:ph type="sldNum" sz="quarter" idx="5"/>
          </p:nvPr>
        </p:nvSpPr>
        <p:spPr>
          <a:noFill/>
        </p:spPr>
        <p:txBody>
          <a:bodyPr/>
          <a:lstStyle>
            <a:lvl1pPr defTabSz="923476">
              <a:spcBef>
                <a:spcPct val="30000"/>
              </a:spcBef>
              <a:defRPr sz="1200">
                <a:solidFill>
                  <a:schemeClr val="tx1"/>
                </a:solidFill>
                <a:latin typeface="Arial" panose="020B0604020202020204" pitchFamily="34" charset="0"/>
              </a:defRPr>
            </a:lvl1pPr>
            <a:lvl2pPr marL="736263" indent="-283178" defTabSz="923476">
              <a:spcBef>
                <a:spcPct val="30000"/>
              </a:spcBef>
              <a:defRPr sz="1200">
                <a:solidFill>
                  <a:schemeClr val="tx1"/>
                </a:solidFill>
                <a:latin typeface="Arial" panose="020B0604020202020204" pitchFamily="34" charset="0"/>
              </a:defRPr>
            </a:lvl2pPr>
            <a:lvl3pPr marL="1134287" indent="-226543" defTabSz="923476">
              <a:spcBef>
                <a:spcPct val="30000"/>
              </a:spcBef>
              <a:defRPr sz="1200">
                <a:solidFill>
                  <a:schemeClr val="tx1"/>
                </a:solidFill>
                <a:latin typeface="Arial" panose="020B0604020202020204" pitchFamily="34" charset="0"/>
              </a:defRPr>
            </a:lvl3pPr>
            <a:lvl4pPr marL="1587372" indent="-226543" defTabSz="923476">
              <a:spcBef>
                <a:spcPct val="30000"/>
              </a:spcBef>
              <a:defRPr sz="1200">
                <a:solidFill>
                  <a:schemeClr val="tx1"/>
                </a:solidFill>
                <a:latin typeface="Arial" panose="020B0604020202020204" pitchFamily="34" charset="0"/>
              </a:defRPr>
            </a:lvl4pPr>
            <a:lvl5pPr marL="2040457" indent="-226543" defTabSz="923476">
              <a:spcBef>
                <a:spcPct val="30000"/>
              </a:spcBef>
              <a:defRPr sz="1200">
                <a:solidFill>
                  <a:schemeClr val="tx1"/>
                </a:solidFill>
                <a:latin typeface="Arial" panose="020B0604020202020204" pitchFamily="34" charset="0"/>
              </a:defRPr>
            </a:lvl5pPr>
            <a:lvl6pPr marL="2493542" indent="-226543" defTabSz="923476" eaLnBrk="0" fontAlgn="base" hangingPunct="0">
              <a:spcBef>
                <a:spcPct val="30000"/>
              </a:spcBef>
              <a:spcAft>
                <a:spcPct val="0"/>
              </a:spcAft>
              <a:defRPr sz="1200">
                <a:solidFill>
                  <a:schemeClr val="tx1"/>
                </a:solidFill>
                <a:latin typeface="Arial" panose="020B0604020202020204" pitchFamily="34" charset="0"/>
              </a:defRPr>
            </a:lvl6pPr>
            <a:lvl7pPr marL="2946628" indent="-226543" defTabSz="923476" eaLnBrk="0" fontAlgn="base" hangingPunct="0">
              <a:spcBef>
                <a:spcPct val="30000"/>
              </a:spcBef>
              <a:spcAft>
                <a:spcPct val="0"/>
              </a:spcAft>
              <a:defRPr sz="1200">
                <a:solidFill>
                  <a:schemeClr val="tx1"/>
                </a:solidFill>
                <a:latin typeface="Arial" panose="020B0604020202020204" pitchFamily="34" charset="0"/>
              </a:defRPr>
            </a:lvl7pPr>
            <a:lvl8pPr marL="3399713" indent="-226543" defTabSz="923476" eaLnBrk="0" fontAlgn="base" hangingPunct="0">
              <a:spcBef>
                <a:spcPct val="30000"/>
              </a:spcBef>
              <a:spcAft>
                <a:spcPct val="0"/>
              </a:spcAft>
              <a:defRPr sz="1200">
                <a:solidFill>
                  <a:schemeClr val="tx1"/>
                </a:solidFill>
                <a:latin typeface="Arial" panose="020B0604020202020204" pitchFamily="34" charset="0"/>
              </a:defRPr>
            </a:lvl8pPr>
            <a:lvl9pPr marL="3852798" indent="-226543" defTabSz="92347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200D3C-12C9-4C74-9871-0F74CC7D5B3C}" type="slidenum">
              <a:rPr lang="en-US" altLang="en-US" smtClean="0"/>
              <a:pPr>
                <a:spcBef>
                  <a:spcPct val="0"/>
                </a:spcBef>
              </a:pPr>
              <a:t>1</a:t>
            </a:fld>
            <a:endParaRPr lang="en-US" altLang="en-US"/>
          </a:p>
        </p:txBody>
      </p:sp>
      <p:sp>
        <p:nvSpPr>
          <p:cNvPr id="5123" name="Rectangle 2">
            <a:extLst>
              <a:ext uri="{FF2B5EF4-FFF2-40B4-BE49-F238E27FC236}">
                <a16:creationId xmlns:a16="http://schemas.microsoft.com/office/drawing/2014/main" id="{28E6FD21-53DE-43F9-979A-7E70953D012A}"/>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5A48FC55-3D60-426C-948D-2F26F678537D}"/>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Mike B – Thank you and excitement for our project! – 20 seconds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F55BA445-E9C3-4F11-81E1-EDE0F9F78BD9}"/>
              </a:ext>
            </a:extLst>
          </p:cNvPr>
          <p:cNvSpPr txBox="1">
            <a:spLocks noGrp="1" noChangeArrowheads="1"/>
          </p:cNvSpPr>
          <p:nvPr/>
        </p:nvSpPr>
        <p:spPr bwMode="auto">
          <a:xfrm>
            <a:off x="3938481" y="8773011"/>
            <a:ext cx="3010023" cy="4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6" tIns="46234" rIns="92466" bIns="46234"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4BEAF28-0383-49AC-8D9B-3F43E6FA9B3A}" type="slidenum">
              <a:rPr lang="en-US" altLang="en-US"/>
              <a:pPr algn="r" eaLnBrk="1" hangingPunct="1">
                <a:spcBef>
                  <a:spcPct val="0"/>
                </a:spcBef>
              </a:pPr>
              <a:t>10</a:t>
            </a:fld>
            <a:endParaRPr lang="en-US" altLang="en-US"/>
          </a:p>
        </p:txBody>
      </p:sp>
      <p:sp>
        <p:nvSpPr>
          <p:cNvPr id="25603" name="Rectangle 2">
            <a:extLst>
              <a:ext uri="{FF2B5EF4-FFF2-40B4-BE49-F238E27FC236}">
                <a16:creationId xmlns:a16="http://schemas.microsoft.com/office/drawing/2014/main" id="{3003FE8F-EDC7-44FC-8539-B1B5D79B7CF1}"/>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16DA1C49-0663-4F05-B902-D587D363D820}"/>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Rob or Angela – Summary of the project.</a:t>
            </a:r>
          </a:p>
          <a:p>
            <a:pPr eaLnBrk="1" hangingPunct="1"/>
            <a:r>
              <a:rPr lang="en-US" altLang="en-US" dirty="0">
                <a:latin typeface="Arial" panose="020B0604020202020204" pitchFamily="34" charset="0"/>
              </a:rPr>
              <a:t>2 outdated elementary schools separated by 2 miles</a:t>
            </a:r>
          </a:p>
          <a:p>
            <a:pPr eaLnBrk="1" hangingPunct="1"/>
            <a:r>
              <a:rPr lang="en-US" altLang="en-US" dirty="0">
                <a:latin typeface="Arial" panose="020B0604020202020204" pitchFamily="34" charset="0"/>
              </a:rPr>
              <a:t>District is currently relocating students out of each school to the Freshman campus (Freshman moving up to the HS)</a:t>
            </a:r>
          </a:p>
          <a:p>
            <a:pPr eaLnBrk="1" hangingPunct="1"/>
            <a:r>
              <a:rPr lang="en-US" altLang="en-US" dirty="0">
                <a:latin typeface="Arial" panose="020B0604020202020204" pitchFamily="34" charset="0"/>
              </a:rPr>
              <a:t>Desire to complete both schools prior to the start of the 2021-2022 school year.</a:t>
            </a:r>
          </a:p>
          <a:p>
            <a:pPr eaLnBrk="1" hangingPunct="1"/>
            <a:r>
              <a:rPr lang="en-US" altLang="en-US" dirty="0">
                <a:latin typeface="Arial" panose="020B0604020202020204" pitchFamily="34" charset="0"/>
              </a:rPr>
              <a:t>Send to Matt to discuss the two site plans</a:t>
            </a:r>
          </a:p>
        </p:txBody>
      </p:sp>
    </p:spTree>
    <p:extLst>
      <p:ext uri="{BB962C8B-B14F-4D97-AF65-F5344CB8AC3E}">
        <p14:creationId xmlns:p14="http://schemas.microsoft.com/office/powerpoint/2010/main" val="1945640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F55BA445-E9C3-4F11-81E1-EDE0F9F78BD9}"/>
              </a:ext>
            </a:extLst>
          </p:cNvPr>
          <p:cNvSpPr txBox="1">
            <a:spLocks noGrp="1" noChangeArrowheads="1"/>
          </p:cNvSpPr>
          <p:nvPr/>
        </p:nvSpPr>
        <p:spPr bwMode="auto">
          <a:xfrm>
            <a:off x="3938481" y="8773011"/>
            <a:ext cx="3010023" cy="4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6" tIns="46234" rIns="92466" bIns="46234"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4BEAF28-0383-49AC-8D9B-3F43E6FA9B3A}" type="slidenum">
              <a:rPr lang="en-US" altLang="en-US"/>
              <a:pPr algn="r" eaLnBrk="1" hangingPunct="1">
                <a:spcBef>
                  <a:spcPct val="0"/>
                </a:spcBef>
              </a:pPr>
              <a:t>11</a:t>
            </a:fld>
            <a:endParaRPr lang="en-US" altLang="en-US"/>
          </a:p>
        </p:txBody>
      </p:sp>
      <p:sp>
        <p:nvSpPr>
          <p:cNvPr id="25603" name="Rectangle 2">
            <a:extLst>
              <a:ext uri="{FF2B5EF4-FFF2-40B4-BE49-F238E27FC236}">
                <a16:creationId xmlns:a16="http://schemas.microsoft.com/office/drawing/2014/main" id="{3003FE8F-EDC7-44FC-8539-B1B5D79B7CF1}"/>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16DA1C49-0663-4F05-B902-D587D363D820}"/>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Matt – </a:t>
            </a:r>
          </a:p>
          <a:p>
            <a:pPr eaLnBrk="1" hangingPunct="1"/>
            <a:r>
              <a:rPr lang="en-US" altLang="en-US" dirty="0">
                <a:latin typeface="Arial" panose="020B0604020202020204" pitchFamily="34" charset="0"/>
              </a:rPr>
              <a:t>Make note of looking to stay within footprint of existing due to contaminated soils which we would like to try to avoid but recognize may need to address, in addition the sloping hill to the north.</a:t>
            </a:r>
          </a:p>
          <a:p>
            <a:pPr eaLnBrk="1" hangingPunct="1"/>
            <a:r>
              <a:rPr lang="en-US" altLang="en-US" dirty="0">
                <a:latin typeface="Arial" panose="020B0604020202020204" pitchFamily="34" charset="0"/>
              </a:rPr>
              <a:t>90 seconds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84D5BCD9-4A54-4207-B2F2-923A25111973}"/>
              </a:ext>
            </a:extLst>
          </p:cNvPr>
          <p:cNvSpPr txBox="1">
            <a:spLocks noGrp="1" noChangeArrowheads="1"/>
          </p:cNvSpPr>
          <p:nvPr/>
        </p:nvSpPr>
        <p:spPr bwMode="auto">
          <a:xfrm>
            <a:off x="3938481" y="8773011"/>
            <a:ext cx="3010023" cy="4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6" tIns="46234" rIns="92466" bIns="46234"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7C8CD97-88D7-4940-988E-42774B69BE43}" type="slidenum">
              <a:rPr lang="en-US" altLang="en-US"/>
              <a:pPr algn="r" eaLnBrk="1" hangingPunct="1">
                <a:spcBef>
                  <a:spcPct val="0"/>
                </a:spcBef>
              </a:pPr>
              <a:t>12</a:t>
            </a:fld>
            <a:endParaRPr lang="en-US" altLang="en-US"/>
          </a:p>
        </p:txBody>
      </p:sp>
      <p:sp>
        <p:nvSpPr>
          <p:cNvPr id="27651" name="Rectangle 2">
            <a:extLst>
              <a:ext uri="{FF2B5EF4-FFF2-40B4-BE49-F238E27FC236}">
                <a16:creationId xmlns:a16="http://schemas.microsoft.com/office/drawing/2014/main" id="{42252B6B-F489-4D59-A070-488D1BD97D51}"/>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0E180138-88A9-4F0D-B07A-164A97CAA5DD}"/>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Matt</a:t>
            </a:r>
          </a:p>
          <a:p>
            <a:pPr eaLnBrk="1" hangingPunct="1"/>
            <a:r>
              <a:rPr lang="en-US" altLang="en-US" dirty="0">
                <a:latin typeface="Arial" panose="020B0604020202020204" pitchFamily="34" charset="0"/>
              </a:rPr>
              <a:t>Note constrained site, close neighbor proximity to east and west and sloping hillside to the north.</a:t>
            </a:r>
          </a:p>
          <a:p>
            <a:pPr eaLnBrk="1" hangingPunct="1"/>
            <a:r>
              <a:rPr lang="en-US" altLang="en-US" dirty="0">
                <a:latin typeface="Arial" panose="020B0604020202020204" pitchFamily="34" charset="0"/>
              </a:rPr>
              <a:t>90 seconds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A1AED54-9890-47AA-9417-604E2F12873C}"/>
              </a:ext>
            </a:extLst>
          </p:cNvPr>
          <p:cNvSpPr txBox="1">
            <a:spLocks noGrp="1" noChangeArrowheads="1"/>
          </p:cNvSpPr>
          <p:nvPr/>
        </p:nvSpPr>
        <p:spPr bwMode="auto">
          <a:xfrm>
            <a:off x="3938481" y="8773011"/>
            <a:ext cx="3010023" cy="4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6" tIns="46234" rIns="92466" bIns="46234"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E8A182E-6D29-4655-88F5-DBECCB790701}" type="slidenum">
              <a:rPr lang="en-US" altLang="en-US"/>
              <a:pPr algn="r" eaLnBrk="1" hangingPunct="1">
                <a:spcBef>
                  <a:spcPct val="0"/>
                </a:spcBef>
              </a:pPr>
              <a:t>13</a:t>
            </a:fld>
            <a:endParaRPr lang="en-US" altLang="en-US"/>
          </a:p>
        </p:txBody>
      </p:sp>
      <p:sp>
        <p:nvSpPr>
          <p:cNvPr id="29699" name="Rectangle 2">
            <a:extLst>
              <a:ext uri="{FF2B5EF4-FFF2-40B4-BE49-F238E27FC236}">
                <a16:creationId xmlns:a16="http://schemas.microsoft.com/office/drawing/2014/main" id="{04E0B77B-CBFC-47D7-96A2-CDB5754E105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036F596-FA48-4803-9CD2-C9ACBF2C514E}"/>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Angela to review project budget with emphasis on 8% owner’s contingency plus construction contingencies and escalation potentials (7%-6%-4%) within Construction line.</a:t>
            </a:r>
          </a:p>
          <a:p>
            <a:pPr eaLnBrk="1" hangingPunct="1"/>
            <a:r>
              <a:rPr lang="en-US" altLang="en-US" dirty="0">
                <a:latin typeface="Arial" panose="020B0604020202020204" pitchFamily="34" charset="0"/>
              </a:rPr>
              <a:t>Summitview realized the prototype savings for the design but has more HAZMAT work to occur</a:t>
            </a:r>
          </a:p>
          <a:p>
            <a:pPr eaLnBrk="1" hangingPunct="1"/>
            <a:r>
              <a:rPr lang="en-US" altLang="en-US" dirty="0">
                <a:latin typeface="Arial" panose="020B0604020202020204" pitchFamily="34" charset="0"/>
              </a:rPr>
              <a:t>90 seconds</a:t>
            </a:r>
          </a:p>
        </p:txBody>
      </p:sp>
    </p:spTree>
    <p:extLst>
      <p:ext uri="{BB962C8B-B14F-4D97-AF65-F5344CB8AC3E}">
        <p14:creationId xmlns:p14="http://schemas.microsoft.com/office/powerpoint/2010/main" val="994312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66744CBD-A47D-4C60-B9A1-C5DB11CA7A61}"/>
              </a:ext>
            </a:extLst>
          </p:cNvPr>
          <p:cNvSpPr txBox="1">
            <a:spLocks noGrp="1" noChangeArrowheads="1"/>
          </p:cNvSpPr>
          <p:nvPr/>
        </p:nvSpPr>
        <p:spPr bwMode="auto">
          <a:xfrm>
            <a:off x="3938481" y="8773011"/>
            <a:ext cx="3010023" cy="4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6" tIns="46234" rIns="92466" bIns="46234"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59E8240-AD43-4463-B88E-9EEABB8081FC}" type="slidenum">
              <a:rPr lang="en-US" altLang="en-US"/>
              <a:pPr algn="r" eaLnBrk="1" hangingPunct="1">
                <a:spcBef>
                  <a:spcPct val="0"/>
                </a:spcBef>
              </a:pPr>
              <a:t>14</a:t>
            </a:fld>
            <a:endParaRPr lang="en-US" altLang="en-US"/>
          </a:p>
        </p:txBody>
      </p:sp>
      <p:sp>
        <p:nvSpPr>
          <p:cNvPr id="31747" name="Rectangle 2">
            <a:extLst>
              <a:ext uri="{FF2B5EF4-FFF2-40B4-BE49-F238E27FC236}">
                <a16:creationId xmlns:a16="http://schemas.microsoft.com/office/drawing/2014/main" id="{C4F51DCD-C23D-4D1B-A918-8E4B5945E83F}"/>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96B3FC85-D4CF-4F8E-B6C5-7D3F81ED899C}"/>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Rob – </a:t>
            </a:r>
          </a:p>
          <a:p>
            <a:pPr eaLnBrk="1" hangingPunct="1"/>
            <a:r>
              <a:rPr lang="en-US" altLang="en-US" dirty="0">
                <a:latin typeface="Arial" panose="020B0604020202020204" pitchFamily="34" charset="0"/>
              </a:rPr>
              <a:t>Discuss currently approving ed specs and have begun schematics</a:t>
            </a:r>
          </a:p>
          <a:p>
            <a:pPr eaLnBrk="1" hangingPunct="1"/>
            <a:r>
              <a:rPr lang="en-US" altLang="en-US" dirty="0">
                <a:latin typeface="Arial" panose="020B0604020202020204" pitchFamily="34" charset="0"/>
              </a:rPr>
              <a:t>Intent is for the GCCM to be selected at end of June and to board either at special meeting or at August 12 board meeting, at which point will immediately begin work into Schematic estimate and providing VE opportunities alongside the 3</a:t>
            </a:r>
            <a:r>
              <a:rPr lang="en-US" altLang="en-US" baseline="30000" dirty="0">
                <a:latin typeface="Arial" panose="020B0604020202020204" pitchFamily="34" charset="0"/>
              </a:rPr>
              <a:t>rd</a:t>
            </a:r>
            <a:r>
              <a:rPr lang="en-US" altLang="en-US" dirty="0">
                <a:latin typeface="Arial" panose="020B0604020202020204" pitchFamily="34" charset="0"/>
              </a:rPr>
              <a:t> party VE.</a:t>
            </a:r>
          </a:p>
          <a:p>
            <a:pPr eaLnBrk="1" hangingPunct="1"/>
            <a:r>
              <a:rPr lang="en-US" altLang="en-US" dirty="0">
                <a:latin typeface="Arial" panose="020B0604020202020204" pitchFamily="34" charset="0"/>
              </a:rPr>
              <a:t>Early Demolition to show Community getting to work early and prepping site to be able to get construction completed within the tight timelines.</a:t>
            </a:r>
          </a:p>
          <a:p>
            <a:pPr eaLnBrk="1" hangingPunct="1"/>
            <a:r>
              <a:rPr lang="en-US" altLang="en-US" dirty="0">
                <a:latin typeface="Arial" panose="020B0604020202020204" pitchFamily="34" charset="0"/>
              </a:rPr>
              <a:t>Able to front fund the first school, and 2</a:t>
            </a:r>
            <a:r>
              <a:rPr lang="en-US" altLang="en-US" baseline="30000" dirty="0">
                <a:latin typeface="Arial" panose="020B0604020202020204" pitchFamily="34" charset="0"/>
              </a:rPr>
              <a:t>nd</a:t>
            </a:r>
            <a:r>
              <a:rPr lang="en-US" altLang="en-US" dirty="0">
                <a:latin typeface="Arial" panose="020B0604020202020204" pitchFamily="34" charset="0"/>
              </a:rPr>
              <a:t> must wait till OSPI funding although working alongside OSPI for early work options as state match, while necessary to complete will come in near the end of the program.</a:t>
            </a:r>
          </a:p>
          <a:p>
            <a:pPr eaLnBrk="1" hangingPunct="1"/>
            <a:r>
              <a:rPr lang="en-US" altLang="en-US" dirty="0">
                <a:latin typeface="Arial" panose="020B0604020202020204" pitchFamily="34" charset="0"/>
              </a:rPr>
              <a:t>Already solicited GCCM’s due to tight timelines and scheduled to receive RFQ’s on 7/1 and a tentative interview date of 7/24 and pricing 7/29.</a:t>
            </a:r>
          </a:p>
          <a:p>
            <a:pPr eaLnBrk="1" hangingPunct="1"/>
            <a:r>
              <a:rPr lang="en-US" altLang="en-US" dirty="0">
                <a:latin typeface="Arial" panose="020B0604020202020204" pitchFamily="34" charset="0"/>
              </a:rPr>
              <a:t>120 seconds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E5C9713-57F1-4F74-86BF-CA9E7BFF4D99}"/>
              </a:ext>
            </a:extLst>
          </p:cNvPr>
          <p:cNvSpPr txBox="1">
            <a:spLocks noGrp="1" noChangeArrowheads="1"/>
          </p:cNvSpPr>
          <p:nvPr/>
        </p:nvSpPr>
        <p:spPr bwMode="auto">
          <a:xfrm>
            <a:off x="3938481" y="8773011"/>
            <a:ext cx="3010023" cy="4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6" tIns="46234" rIns="92466" bIns="46234"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35A7196-DBE1-4D28-BBE6-FCD1F916A0E1}" type="slidenum">
              <a:rPr lang="en-US" altLang="en-US"/>
              <a:pPr algn="r" eaLnBrk="1" hangingPunct="1">
                <a:spcBef>
                  <a:spcPct val="0"/>
                </a:spcBef>
              </a:pPr>
              <a:t>15</a:t>
            </a:fld>
            <a:endParaRPr lang="en-US" altLang="en-US"/>
          </a:p>
        </p:txBody>
      </p:sp>
      <p:sp>
        <p:nvSpPr>
          <p:cNvPr id="19459" name="Rectangle 2">
            <a:extLst>
              <a:ext uri="{FF2B5EF4-FFF2-40B4-BE49-F238E27FC236}">
                <a16:creationId xmlns:a16="http://schemas.microsoft.com/office/drawing/2014/main" id="{76E590B0-8141-488C-BCAF-12D3E50CFC2C}"/>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57F57C4A-4585-4EF8-BB5C-B22E62BA0FF4}"/>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David</a:t>
            </a:r>
          </a:p>
          <a:p>
            <a:pPr eaLnBrk="1" hangingPunct="1"/>
            <a:r>
              <a:rPr lang="en-US" altLang="en-US" dirty="0">
                <a:latin typeface="Arial" panose="020B0604020202020204" pitchFamily="34" charset="0"/>
              </a:rPr>
              <a:t>- Summarize that we believe while only needing to meet one of the criteria for GCCM utilization, this project meets 3 of the criteria </a:t>
            </a:r>
          </a:p>
          <a:p>
            <a:pPr marL="169907" indent="-169907" eaLnBrk="1" hangingPunct="1">
              <a:buFontTx/>
              <a:buChar char="-"/>
            </a:pPr>
            <a:r>
              <a:rPr lang="en-US" altLang="en-US" dirty="0">
                <a:latin typeface="Arial" panose="020B0604020202020204" pitchFamily="34" charset="0"/>
              </a:rPr>
              <a:t>District growing and needs the additional space, able to move kids into Freshman campus to do this work all in a short time frame.  While it tightens the timelines up it saves on escalation and that savings can be utilized as needed for escalation if unforeseen occur</a:t>
            </a:r>
          </a:p>
          <a:p>
            <a:pPr marL="169907" indent="-169907" eaLnBrk="1" hangingPunct="1">
              <a:buFontTx/>
              <a:buChar char="-"/>
            </a:pPr>
            <a:r>
              <a:rPr lang="en-US" altLang="en-US" dirty="0">
                <a:latin typeface="Arial" panose="020B0604020202020204" pitchFamily="34" charset="0"/>
              </a:rPr>
              <a:t>Early bid packages to get project started strong.  Early demo and site prep/off site development to prep the site for building</a:t>
            </a:r>
          </a:p>
          <a:p>
            <a:pPr marL="169907" indent="-169907" eaLnBrk="1" hangingPunct="1">
              <a:buFontTx/>
              <a:buChar char="-"/>
            </a:pPr>
            <a:r>
              <a:rPr lang="en-US" altLang="en-US" dirty="0">
                <a:latin typeface="Arial" panose="020B0604020202020204" pitchFamily="34" charset="0"/>
              </a:rPr>
              <a:t>Coordination of bid packages for execution of work in phased manner</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90 seconds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179DC27-EC02-4458-BB82-EC4AB250F4C4}"/>
              </a:ext>
            </a:extLst>
          </p:cNvPr>
          <p:cNvSpPr txBox="1">
            <a:spLocks noGrp="1" noChangeArrowheads="1"/>
          </p:cNvSpPr>
          <p:nvPr/>
        </p:nvSpPr>
        <p:spPr bwMode="auto">
          <a:xfrm>
            <a:off x="3938481" y="8773011"/>
            <a:ext cx="3010023" cy="4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6" tIns="46234" rIns="92466" bIns="46234"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D951A89-278F-4FCD-A3B4-FCBAF636493B}" type="slidenum">
              <a:rPr lang="en-US" altLang="en-US"/>
              <a:pPr algn="r" eaLnBrk="1" hangingPunct="1">
                <a:spcBef>
                  <a:spcPct val="0"/>
                </a:spcBef>
              </a:pPr>
              <a:t>16</a:t>
            </a:fld>
            <a:endParaRPr lang="en-US" altLang="en-US"/>
          </a:p>
        </p:txBody>
      </p:sp>
      <p:sp>
        <p:nvSpPr>
          <p:cNvPr id="21507" name="Rectangle 2">
            <a:extLst>
              <a:ext uri="{FF2B5EF4-FFF2-40B4-BE49-F238E27FC236}">
                <a16:creationId xmlns:a16="http://schemas.microsoft.com/office/drawing/2014/main" id="{46C7FD5F-1D50-48C1-87C0-E5213A0FEA23}"/>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E27B4DBE-D35C-4F3F-BCFF-7E2D49085C45}"/>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David</a:t>
            </a:r>
          </a:p>
          <a:p>
            <a:pPr eaLnBrk="1" hangingPunct="1"/>
            <a:r>
              <a:rPr lang="en-US" altLang="en-US" dirty="0">
                <a:latin typeface="Arial" panose="020B0604020202020204" pitchFamily="34" charset="0"/>
              </a:rPr>
              <a:t> - Able to provide timeline cost estimates</a:t>
            </a:r>
          </a:p>
          <a:p>
            <a:pPr eaLnBrk="1" hangingPunct="1"/>
            <a:r>
              <a:rPr lang="en-US" altLang="en-US" dirty="0">
                <a:latin typeface="Arial" panose="020B0604020202020204" pitchFamily="34" charset="0"/>
              </a:rPr>
              <a:t> - Insights into the local contracting community</a:t>
            </a:r>
          </a:p>
          <a:p>
            <a:pPr eaLnBrk="1" hangingPunct="1"/>
            <a:r>
              <a:rPr lang="en-US" altLang="en-US" dirty="0">
                <a:latin typeface="Arial" panose="020B0604020202020204" pitchFamily="34" charset="0"/>
              </a:rPr>
              <a:t> - Better ways to make the design efficient for construction, especially being 2 schools in a prototype design</a:t>
            </a:r>
          </a:p>
          <a:p>
            <a:pPr eaLnBrk="1" hangingPunct="1"/>
            <a:r>
              <a:rPr lang="en-US" altLang="en-US" dirty="0">
                <a:latin typeface="Arial" panose="020B0604020202020204" pitchFamily="34" charset="0"/>
              </a:rPr>
              <a:t> - VE and constructability throughout to help save costs and provide efficiencies to the design and construction</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90 seconds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C82C2C95-C054-4ADD-A857-1ABB4B3069AC}"/>
              </a:ext>
            </a:extLst>
          </p:cNvPr>
          <p:cNvSpPr txBox="1">
            <a:spLocks noGrp="1" noChangeArrowheads="1"/>
          </p:cNvSpPr>
          <p:nvPr/>
        </p:nvSpPr>
        <p:spPr bwMode="auto">
          <a:xfrm>
            <a:off x="3938481" y="8773011"/>
            <a:ext cx="3010023" cy="4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6" tIns="46234" rIns="92466" bIns="46234"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8128E3C-E004-4D20-8497-E825CFEAA3F3}" type="slidenum">
              <a:rPr lang="en-US" altLang="en-US"/>
              <a:pPr algn="r" eaLnBrk="1" hangingPunct="1">
                <a:spcBef>
                  <a:spcPct val="0"/>
                </a:spcBef>
              </a:pPr>
              <a:t>17</a:t>
            </a:fld>
            <a:endParaRPr lang="en-US" altLang="en-US"/>
          </a:p>
        </p:txBody>
      </p:sp>
      <p:sp>
        <p:nvSpPr>
          <p:cNvPr id="23555" name="Rectangle 2">
            <a:extLst>
              <a:ext uri="{FF2B5EF4-FFF2-40B4-BE49-F238E27FC236}">
                <a16:creationId xmlns:a16="http://schemas.microsoft.com/office/drawing/2014/main" id="{5B8C2555-7DDE-4C84-B3D8-6B531F51CEA6}"/>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66874114-5A9D-416C-8A92-666973330D01}"/>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David – </a:t>
            </a:r>
          </a:p>
          <a:p>
            <a:pPr marL="169907" indent="-169907" eaLnBrk="1" hangingPunct="1">
              <a:buFont typeface="Arial" panose="020B0604020202020204" pitchFamily="34" charset="0"/>
              <a:buChar char="•"/>
            </a:pPr>
            <a:r>
              <a:rPr lang="en-US" altLang="en-US" dirty="0">
                <a:latin typeface="Arial" panose="020B0604020202020204" pitchFamily="34" charset="0"/>
              </a:rPr>
              <a:t>Schools are very close to neighborhoods, and District has long spoken about being good neighbors in the community and have already received concerns/feedback in open house meetings.</a:t>
            </a:r>
          </a:p>
          <a:p>
            <a:pPr marL="169907" indent="-169907" eaLnBrk="1" hangingPunct="1">
              <a:buFont typeface="Arial" panose="020B0604020202020204" pitchFamily="34" charset="0"/>
              <a:buChar char="•"/>
            </a:pPr>
            <a:r>
              <a:rPr lang="en-US" altLang="en-US" dirty="0">
                <a:latin typeface="Arial" panose="020B0604020202020204" pitchFamily="34" charset="0"/>
              </a:rPr>
              <a:t>Steep slopes keeping the footprints of the building set to specific areas of the site, so while have plenty of land not all is usable</a:t>
            </a:r>
          </a:p>
          <a:p>
            <a:pPr marL="169907" indent="-169907" eaLnBrk="1" hangingPunct="1">
              <a:buFont typeface="Arial" panose="020B0604020202020204" pitchFamily="34" charset="0"/>
              <a:buChar char="•"/>
            </a:pPr>
            <a:r>
              <a:rPr lang="en-US" altLang="en-US" dirty="0">
                <a:latin typeface="Arial" panose="020B0604020202020204" pitchFamily="34" charset="0"/>
              </a:rPr>
              <a:t>Apple Valley contaminated soils which have currently been capped will likely come into play as the building footprint is established, although doing everything to avoid.  Looking at different ways to approach the site</a:t>
            </a:r>
          </a:p>
          <a:p>
            <a:pPr marL="169907" indent="-169907" eaLnBrk="1" hangingPunct="1">
              <a:buFont typeface="Arial" panose="020B0604020202020204" pitchFamily="34" charset="0"/>
              <a:buChar char="•"/>
            </a:pPr>
            <a:r>
              <a:rPr lang="en-US" altLang="en-US" dirty="0">
                <a:latin typeface="Arial" panose="020B0604020202020204" pitchFamily="34" charset="0"/>
              </a:rPr>
              <a:t>Two projects that are overlapping, need skilled GCCM who can navigate subcontractors potentially between the two sites and utilize lessons learned from one building to the other.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16263DCC-614B-4802-B2AA-522BB7CB80CD}"/>
              </a:ext>
            </a:extLst>
          </p:cNvPr>
          <p:cNvSpPr txBox="1">
            <a:spLocks noGrp="1" noChangeArrowheads="1"/>
          </p:cNvSpPr>
          <p:nvPr/>
        </p:nvSpPr>
        <p:spPr bwMode="auto">
          <a:xfrm>
            <a:off x="3938481" y="8773011"/>
            <a:ext cx="3010023" cy="4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6" tIns="46234" rIns="92466" bIns="46234"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F033C0E-8015-46A8-BC01-4DC797A8F839}" type="slidenum">
              <a:rPr lang="en-US" altLang="en-US"/>
              <a:pPr algn="r" eaLnBrk="1" hangingPunct="1">
                <a:spcBef>
                  <a:spcPct val="0"/>
                </a:spcBef>
              </a:pPr>
              <a:t>18</a:t>
            </a:fld>
            <a:endParaRPr lang="en-US" altLang="en-US"/>
          </a:p>
        </p:txBody>
      </p:sp>
      <p:sp>
        <p:nvSpPr>
          <p:cNvPr id="33795" name="Rectangle 2">
            <a:extLst>
              <a:ext uri="{FF2B5EF4-FFF2-40B4-BE49-F238E27FC236}">
                <a16:creationId xmlns:a16="http://schemas.microsoft.com/office/drawing/2014/main" id="{82B548D0-37BE-4664-BFE5-77FC97CCA51C}"/>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5B140E-F2FB-4383-93D9-BEA16D4D28D3}"/>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Mike – </a:t>
            </a:r>
          </a:p>
          <a:p>
            <a:pPr marL="169907" indent="-169907" eaLnBrk="1" hangingPunct="1">
              <a:buFont typeface="Arial" panose="020B0604020202020204" pitchFamily="34" charset="0"/>
              <a:buChar char="•"/>
            </a:pPr>
            <a:r>
              <a:rPr lang="en-US" altLang="en-US" dirty="0">
                <a:latin typeface="Arial" panose="020B0604020202020204" pitchFamily="34" charset="0"/>
              </a:rPr>
              <a:t>Note that project meets 3 of the criteria making it a solid candidate for GC/CM</a:t>
            </a:r>
          </a:p>
          <a:p>
            <a:pPr marL="169907" indent="-169907" eaLnBrk="1" hangingPunct="1">
              <a:buFont typeface="Arial" panose="020B0604020202020204" pitchFamily="34" charset="0"/>
              <a:buChar char="•"/>
            </a:pPr>
            <a:r>
              <a:rPr lang="en-US" altLang="en-US" dirty="0">
                <a:latin typeface="Arial" panose="020B0604020202020204" pitchFamily="34" charset="0"/>
              </a:rPr>
              <a:t>Assembled a qualified management team that has authority and ability to act fast as required to keep the project on schedule</a:t>
            </a:r>
          </a:p>
          <a:p>
            <a:pPr marL="169907" indent="-169907" eaLnBrk="1" hangingPunct="1">
              <a:buFont typeface="Arial" panose="020B0604020202020204" pitchFamily="34" charset="0"/>
              <a:buChar char="•"/>
            </a:pPr>
            <a:r>
              <a:rPr lang="en-US" altLang="en-US" dirty="0">
                <a:latin typeface="Arial" panose="020B0604020202020204" pitchFamily="34" charset="0"/>
              </a:rPr>
              <a:t>Previous successes by </a:t>
            </a:r>
            <a:r>
              <a:rPr lang="en-US" altLang="en-US" dirty="0" err="1">
                <a:latin typeface="Arial" panose="020B0604020202020204" pitchFamily="34" charset="0"/>
              </a:rPr>
              <a:t>CBRE|Heery</a:t>
            </a:r>
            <a:r>
              <a:rPr lang="en-US" altLang="en-US" dirty="0">
                <a:latin typeface="Arial" panose="020B0604020202020204" pitchFamily="34" charset="0"/>
              </a:rPr>
              <a:t> and DW along with guidance from Perkins Coie</a:t>
            </a:r>
          </a:p>
          <a:p>
            <a:pPr marL="169907" indent="-169907" eaLnBrk="1" hangingPunct="1">
              <a:buFont typeface="Arial" panose="020B0604020202020204" pitchFamily="34" charset="0"/>
              <a:buChar char="•"/>
            </a:pPr>
            <a:endParaRPr lang="en-US" altLang="en-US" dirty="0">
              <a:latin typeface="Arial" panose="020B0604020202020204" pitchFamily="34" charset="0"/>
            </a:endParaRPr>
          </a:p>
          <a:p>
            <a:pPr marL="169907" indent="-169907" eaLnBrk="1" hangingPunct="1">
              <a:buFont typeface="Arial" panose="020B0604020202020204" pitchFamily="34" charset="0"/>
              <a:buChar char="•"/>
            </a:pPr>
            <a:r>
              <a:rPr lang="en-US" altLang="en-US" dirty="0">
                <a:latin typeface="Arial" panose="020B0604020202020204" pitchFamily="34" charset="0"/>
              </a:rPr>
              <a:t>60 seconds</a:t>
            </a:r>
          </a:p>
          <a:p>
            <a:pPr eaLnBrk="1" hangingPunct="1"/>
            <a:endParaRPr lang="en-US" altLang="en-US"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773F1F0-9FC2-4F36-9658-412AB04B5D43}"/>
              </a:ext>
            </a:extLst>
          </p:cNvPr>
          <p:cNvSpPr txBox="1">
            <a:spLocks noGrp="1" noChangeArrowheads="1"/>
          </p:cNvSpPr>
          <p:nvPr/>
        </p:nvSpPr>
        <p:spPr bwMode="auto">
          <a:xfrm>
            <a:off x="3938481" y="8773011"/>
            <a:ext cx="3010023" cy="4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6" tIns="46234" rIns="92466" bIns="46234"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F76C094-66A1-4051-9D30-B86C9F2CA649}" type="slidenum">
              <a:rPr lang="en-US" altLang="en-US"/>
              <a:pPr algn="r" eaLnBrk="1" hangingPunct="1">
                <a:spcBef>
                  <a:spcPct val="0"/>
                </a:spcBef>
              </a:pPr>
              <a:t>19</a:t>
            </a:fld>
            <a:endParaRPr lang="en-US" altLang="en-US"/>
          </a:p>
        </p:txBody>
      </p:sp>
      <p:sp>
        <p:nvSpPr>
          <p:cNvPr id="35843" name="Rectangle 2">
            <a:extLst>
              <a:ext uri="{FF2B5EF4-FFF2-40B4-BE49-F238E27FC236}">
                <a16:creationId xmlns:a16="http://schemas.microsoft.com/office/drawing/2014/main" id="{E34BD594-AB8E-4AAF-AE0A-BCB123B41C63}"/>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39B51FA7-28B7-4FE2-90D2-5B30588AFBA8}"/>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Mike – </a:t>
            </a:r>
          </a:p>
          <a:p>
            <a:pPr eaLnBrk="1" hangingPunct="1"/>
            <a:r>
              <a:rPr lang="en-US" altLang="en-US" dirty="0">
                <a:latin typeface="Arial" panose="020B0604020202020204" pitchFamily="34" charset="0"/>
              </a:rPr>
              <a:t>Thank you and welcome questions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86845203-B3D7-4725-82BC-DCE3C57D3107}"/>
              </a:ext>
            </a:extLst>
          </p:cNvPr>
          <p:cNvSpPr>
            <a:spLocks noGrp="1" noChangeArrowheads="1"/>
          </p:cNvSpPr>
          <p:nvPr>
            <p:ph type="sldNum" sz="quarter" idx="5"/>
          </p:nvPr>
        </p:nvSpPr>
        <p:spPr>
          <a:noFill/>
        </p:spPr>
        <p:txBody>
          <a:bodyPr/>
          <a:lstStyle>
            <a:lvl1pPr defTabSz="923476">
              <a:spcBef>
                <a:spcPct val="30000"/>
              </a:spcBef>
              <a:defRPr sz="1200">
                <a:solidFill>
                  <a:schemeClr val="tx1"/>
                </a:solidFill>
                <a:latin typeface="Arial" panose="020B0604020202020204" pitchFamily="34" charset="0"/>
              </a:defRPr>
            </a:lvl1pPr>
            <a:lvl2pPr marL="736263" indent="-283178" defTabSz="923476">
              <a:spcBef>
                <a:spcPct val="30000"/>
              </a:spcBef>
              <a:defRPr sz="1200">
                <a:solidFill>
                  <a:schemeClr val="tx1"/>
                </a:solidFill>
                <a:latin typeface="Arial" panose="020B0604020202020204" pitchFamily="34" charset="0"/>
              </a:defRPr>
            </a:lvl2pPr>
            <a:lvl3pPr marL="1134287" indent="-226543" defTabSz="923476">
              <a:spcBef>
                <a:spcPct val="30000"/>
              </a:spcBef>
              <a:defRPr sz="1200">
                <a:solidFill>
                  <a:schemeClr val="tx1"/>
                </a:solidFill>
                <a:latin typeface="Arial" panose="020B0604020202020204" pitchFamily="34" charset="0"/>
              </a:defRPr>
            </a:lvl3pPr>
            <a:lvl4pPr marL="1587372" indent="-226543" defTabSz="923476">
              <a:spcBef>
                <a:spcPct val="30000"/>
              </a:spcBef>
              <a:defRPr sz="1200">
                <a:solidFill>
                  <a:schemeClr val="tx1"/>
                </a:solidFill>
                <a:latin typeface="Arial" panose="020B0604020202020204" pitchFamily="34" charset="0"/>
              </a:defRPr>
            </a:lvl4pPr>
            <a:lvl5pPr marL="2040457" indent="-226543" defTabSz="923476">
              <a:spcBef>
                <a:spcPct val="30000"/>
              </a:spcBef>
              <a:defRPr sz="1200">
                <a:solidFill>
                  <a:schemeClr val="tx1"/>
                </a:solidFill>
                <a:latin typeface="Arial" panose="020B0604020202020204" pitchFamily="34" charset="0"/>
              </a:defRPr>
            </a:lvl5pPr>
            <a:lvl6pPr marL="2493542" indent="-226543" defTabSz="923476" eaLnBrk="0" fontAlgn="base" hangingPunct="0">
              <a:spcBef>
                <a:spcPct val="30000"/>
              </a:spcBef>
              <a:spcAft>
                <a:spcPct val="0"/>
              </a:spcAft>
              <a:defRPr sz="1200">
                <a:solidFill>
                  <a:schemeClr val="tx1"/>
                </a:solidFill>
                <a:latin typeface="Arial" panose="020B0604020202020204" pitchFamily="34" charset="0"/>
              </a:defRPr>
            </a:lvl6pPr>
            <a:lvl7pPr marL="2946628" indent="-226543" defTabSz="923476" eaLnBrk="0" fontAlgn="base" hangingPunct="0">
              <a:spcBef>
                <a:spcPct val="30000"/>
              </a:spcBef>
              <a:spcAft>
                <a:spcPct val="0"/>
              </a:spcAft>
              <a:defRPr sz="1200">
                <a:solidFill>
                  <a:schemeClr val="tx1"/>
                </a:solidFill>
                <a:latin typeface="Arial" panose="020B0604020202020204" pitchFamily="34" charset="0"/>
              </a:defRPr>
            </a:lvl7pPr>
            <a:lvl8pPr marL="3399713" indent="-226543" defTabSz="923476" eaLnBrk="0" fontAlgn="base" hangingPunct="0">
              <a:spcBef>
                <a:spcPct val="30000"/>
              </a:spcBef>
              <a:spcAft>
                <a:spcPct val="0"/>
              </a:spcAft>
              <a:defRPr sz="1200">
                <a:solidFill>
                  <a:schemeClr val="tx1"/>
                </a:solidFill>
                <a:latin typeface="Arial" panose="020B0604020202020204" pitchFamily="34" charset="0"/>
              </a:defRPr>
            </a:lvl8pPr>
            <a:lvl9pPr marL="3852798" indent="-226543" defTabSz="92347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F86043-157C-48B2-86BB-FAB0323F8785}" type="slidenum">
              <a:rPr lang="en-US" altLang="en-US" smtClean="0"/>
              <a:pPr>
                <a:spcBef>
                  <a:spcPct val="0"/>
                </a:spcBef>
              </a:pPr>
              <a:t>2</a:t>
            </a:fld>
            <a:endParaRPr lang="en-US" altLang="en-US"/>
          </a:p>
        </p:txBody>
      </p:sp>
      <p:sp>
        <p:nvSpPr>
          <p:cNvPr id="7171" name="Rectangle 2">
            <a:extLst>
              <a:ext uri="{FF2B5EF4-FFF2-40B4-BE49-F238E27FC236}">
                <a16:creationId xmlns:a16="http://schemas.microsoft.com/office/drawing/2014/main" id="{3C5B405A-A31C-4393-B0AF-166EDD3D7AD8}"/>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207C6D5C-42E5-4D72-807E-7F3BF6A3F94C}"/>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Mike B – Quick summary of agenda – 20 seconds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DB167DD-3C52-46AA-9F4E-5422B6536AA5}"/>
              </a:ext>
            </a:extLst>
          </p:cNvPr>
          <p:cNvSpPr>
            <a:spLocks noGrp="1" noChangeArrowheads="1"/>
          </p:cNvSpPr>
          <p:nvPr>
            <p:ph type="sldNum" sz="quarter" idx="5"/>
          </p:nvPr>
        </p:nvSpPr>
        <p:spPr>
          <a:noFill/>
        </p:spPr>
        <p:txBody>
          <a:bodyPr/>
          <a:lstStyle>
            <a:lvl1pPr defTabSz="923476">
              <a:spcBef>
                <a:spcPct val="30000"/>
              </a:spcBef>
              <a:defRPr sz="1200">
                <a:solidFill>
                  <a:schemeClr val="tx1"/>
                </a:solidFill>
                <a:latin typeface="Arial" panose="020B0604020202020204" pitchFamily="34" charset="0"/>
              </a:defRPr>
            </a:lvl1pPr>
            <a:lvl2pPr marL="736263" indent="-283178" defTabSz="923476">
              <a:spcBef>
                <a:spcPct val="30000"/>
              </a:spcBef>
              <a:defRPr sz="1200">
                <a:solidFill>
                  <a:schemeClr val="tx1"/>
                </a:solidFill>
                <a:latin typeface="Arial" panose="020B0604020202020204" pitchFamily="34" charset="0"/>
              </a:defRPr>
            </a:lvl2pPr>
            <a:lvl3pPr marL="1134287" indent="-226543" defTabSz="923476">
              <a:spcBef>
                <a:spcPct val="30000"/>
              </a:spcBef>
              <a:defRPr sz="1200">
                <a:solidFill>
                  <a:schemeClr val="tx1"/>
                </a:solidFill>
                <a:latin typeface="Arial" panose="020B0604020202020204" pitchFamily="34" charset="0"/>
              </a:defRPr>
            </a:lvl3pPr>
            <a:lvl4pPr marL="1587372" indent="-226543" defTabSz="923476">
              <a:spcBef>
                <a:spcPct val="30000"/>
              </a:spcBef>
              <a:defRPr sz="1200">
                <a:solidFill>
                  <a:schemeClr val="tx1"/>
                </a:solidFill>
                <a:latin typeface="Arial" panose="020B0604020202020204" pitchFamily="34" charset="0"/>
              </a:defRPr>
            </a:lvl4pPr>
            <a:lvl5pPr marL="2040457" indent="-226543" defTabSz="923476">
              <a:spcBef>
                <a:spcPct val="30000"/>
              </a:spcBef>
              <a:defRPr sz="1200">
                <a:solidFill>
                  <a:schemeClr val="tx1"/>
                </a:solidFill>
                <a:latin typeface="Arial" panose="020B0604020202020204" pitchFamily="34" charset="0"/>
              </a:defRPr>
            </a:lvl5pPr>
            <a:lvl6pPr marL="2493542" indent="-226543" defTabSz="923476" eaLnBrk="0" fontAlgn="base" hangingPunct="0">
              <a:spcBef>
                <a:spcPct val="30000"/>
              </a:spcBef>
              <a:spcAft>
                <a:spcPct val="0"/>
              </a:spcAft>
              <a:defRPr sz="1200">
                <a:solidFill>
                  <a:schemeClr val="tx1"/>
                </a:solidFill>
                <a:latin typeface="Arial" panose="020B0604020202020204" pitchFamily="34" charset="0"/>
              </a:defRPr>
            </a:lvl6pPr>
            <a:lvl7pPr marL="2946628" indent="-226543" defTabSz="923476" eaLnBrk="0" fontAlgn="base" hangingPunct="0">
              <a:spcBef>
                <a:spcPct val="30000"/>
              </a:spcBef>
              <a:spcAft>
                <a:spcPct val="0"/>
              </a:spcAft>
              <a:defRPr sz="1200">
                <a:solidFill>
                  <a:schemeClr val="tx1"/>
                </a:solidFill>
                <a:latin typeface="Arial" panose="020B0604020202020204" pitchFamily="34" charset="0"/>
              </a:defRPr>
            </a:lvl7pPr>
            <a:lvl8pPr marL="3399713" indent="-226543" defTabSz="923476" eaLnBrk="0" fontAlgn="base" hangingPunct="0">
              <a:spcBef>
                <a:spcPct val="30000"/>
              </a:spcBef>
              <a:spcAft>
                <a:spcPct val="0"/>
              </a:spcAft>
              <a:defRPr sz="1200">
                <a:solidFill>
                  <a:schemeClr val="tx1"/>
                </a:solidFill>
                <a:latin typeface="Arial" panose="020B0604020202020204" pitchFamily="34" charset="0"/>
              </a:defRPr>
            </a:lvl8pPr>
            <a:lvl9pPr marL="3852798" indent="-226543" defTabSz="92347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CD5C1E-2EBE-47A7-92E8-912BE7476322}" type="slidenum">
              <a:rPr lang="en-US" altLang="en-US" smtClean="0"/>
              <a:pPr>
                <a:spcBef>
                  <a:spcPct val="0"/>
                </a:spcBef>
              </a:pPr>
              <a:t>3</a:t>
            </a:fld>
            <a:endParaRPr lang="en-US" altLang="en-US"/>
          </a:p>
        </p:txBody>
      </p:sp>
      <p:sp>
        <p:nvSpPr>
          <p:cNvPr id="9219" name="Rectangle 2">
            <a:extLst>
              <a:ext uri="{FF2B5EF4-FFF2-40B4-BE49-F238E27FC236}">
                <a16:creationId xmlns:a16="http://schemas.microsoft.com/office/drawing/2014/main" id="{E5558EEA-2EFF-42DF-80C2-D9F3801095EF}"/>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272B1F5D-722D-456A-9F18-522E791C20A6}"/>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Mike – Have assembled a strong team to execute this program and the District and community is excited to add a qualified GCCM onto the team.</a:t>
            </a:r>
          </a:p>
          <a:p>
            <a:pPr eaLnBrk="1" hangingPunct="1"/>
            <a:r>
              <a:rPr lang="en-US" altLang="en-US" dirty="0">
                <a:latin typeface="Arial" panose="020B0604020202020204" pitchFamily="34" charset="0"/>
              </a:rPr>
              <a:t>See that Angela Von Essen is placed into the position of the District’s main Point of Contact for the team and has been given the authority to make decisions</a:t>
            </a:r>
          </a:p>
          <a:p>
            <a:pPr eaLnBrk="1" hangingPunct="1"/>
            <a:r>
              <a:rPr lang="en-US" altLang="en-US" dirty="0">
                <a:latin typeface="Arial" panose="020B0604020202020204" pitchFamily="34" charset="0"/>
              </a:rPr>
              <a:t>Allow each team member to introduce themselves – 45 seconds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B40E6F9-B0A3-40D0-89A7-B0065C986441}"/>
              </a:ext>
            </a:extLst>
          </p:cNvPr>
          <p:cNvSpPr txBox="1">
            <a:spLocks noGrp="1" noChangeArrowheads="1"/>
          </p:cNvSpPr>
          <p:nvPr/>
        </p:nvSpPr>
        <p:spPr bwMode="auto">
          <a:xfrm>
            <a:off x="3938481" y="8773011"/>
            <a:ext cx="3010023" cy="4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6" tIns="46234" rIns="92466" bIns="46234"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98D120A-9F87-4837-931B-7DA235A3B852}" type="slidenum">
              <a:rPr lang="en-US" altLang="en-US"/>
              <a:pPr algn="r" eaLnBrk="1" hangingPunct="1">
                <a:spcBef>
                  <a:spcPct val="0"/>
                </a:spcBef>
              </a:pPr>
              <a:t>4</a:t>
            </a:fld>
            <a:endParaRPr lang="en-US" altLang="en-US"/>
          </a:p>
        </p:txBody>
      </p:sp>
      <p:sp>
        <p:nvSpPr>
          <p:cNvPr id="11267" name="Rectangle 2">
            <a:extLst>
              <a:ext uri="{FF2B5EF4-FFF2-40B4-BE49-F238E27FC236}">
                <a16:creationId xmlns:a16="http://schemas.microsoft.com/office/drawing/2014/main" id="{A3405283-7670-4352-AD0E-C24BB239DDD6}"/>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A67014F2-05CF-4288-99BE-3FC197F19E5C}"/>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Each person to spend 0.5 minute on themselves</a:t>
            </a:r>
          </a:p>
          <a:p>
            <a:pPr eaLnBrk="1" hangingPunct="1"/>
            <a:r>
              <a:rPr lang="en-US" altLang="en-US" dirty="0">
                <a:latin typeface="Arial" panose="020B0604020202020204" pitchFamily="34" charset="0"/>
              </a:rPr>
              <a:t>Angela to stress her experience in capital construction at other District’s and WVSD, including some GCCM on previous WVSD HS project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45CA368-89B5-42A5-9A5B-E582A99E725E}"/>
              </a:ext>
            </a:extLst>
          </p:cNvPr>
          <p:cNvSpPr txBox="1">
            <a:spLocks noGrp="1" noChangeArrowheads="1"/>
          </p:cNvSpPr>
          <p:nvPr/>
        </p:nvSpPr>
        <p:spPr bwMode="auto">
          <a:xfrm>
            <a:off x="3938481" y="8773011"/>
            <a:ext cx="3010023" cy="4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6" tIns="46234" rIns="92466" bIns="46234"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0476D17-B4A2-4BAB-A4A1-4098ECC503E1}" type="slidenum">
              <a:rPr lang="en-US" altLang="en-US"/>
              <a:pPr algn="r" eaLnBrk="1" hangingPunct="1">
                <a:spcBef>
                  <a:spcPct val="0"/>
                </a:spcBef>
              </a:pPr>
              <a:t>5</a:t>
            </a:fld>
            <a:endParaRPr lang="en-US" altLang="en-US"/>
          </a:p>
        </p:txBody>
      </p:sp>
      <p:sp>
        <p:nvSpPr>
          <p:cNvPr id="13315" name="Rectangle 2">
            <a:extLst>
              <a:ext uri="{FF2B5EF4-FFF2-40B4-BE49-F238E27FC236}">
                <a16:creationId xmlns:a16="http://schemas.microsoft.com/office/drawing/2014/main" id="{2BF56282-5563-41F3-BF44-5D5A3E7D2D4B}"/>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A2E36566-C34C-4DA5-BA57-1F3E4A4E3EDC}"/>
              </a:ext>
            </a:extLst>
          </p:cNvPr>
          <p:cNvSpPr>
            <a:spLocks noGrp="1" noChangeArrowheads="1"/>
          </p:cNvSpPr>
          <p:nvPr>
            <p:ph type="body" idx="1"/>
          </p:nvPr>
        </p:nvSpPr>
        <p:spPr>
          <a:noFill/>
        </p:spPr>
        <p:txBody>
          <a:bodyPr/>
          <a:lstStyle/>
          <a:p>
            <a:pPr defTabSz="906170" eaLnBrk="1" hangingPunct="1">
              <a:defRPr/>
            </a:pPr>
            <a:r>
              <a:rPr lang="en-US" altLang="en-US" dirty="0">
                <a:latin typeface="Arial" panose="020B0604020202020204" pitchFamily="34" charset="0"/>
              </a:rPr>
              <a:t>Each person to spend 0.5 minute on themselves</a:t>
            </a:r>
          </a:p>
          <a:p>
            <a:pPr defTabSz="906170" eaLnBrk="1" hangingPunct="1">
              <a:defRPr/>
            </a:pPr>
            <a:r>
              <a:rPr lang="en-US" altLang="en-US" dirty="0">
                <a:latin typeface="Arial" panose="020B0604020202020204" pitchFamily="34" charset="0"/>
              </a:rPr>
              <a:t>Rob to note experiences in Oregon’s CM/GC process which is similar and then completion of the AGC’s program to help see differences</a:t>
            </a:r>
          </a:p>
          <a:p>
            <a:pPr eaLnBrk="1" hangingPunct="1"/>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45CA368-89B5-42A5-9A5B-E582A99E725E}"/>
              </a:ext>
            </a:extLst>
          </p:cNvPr>
          <p:cNvSpPr txBox="1">
            <a:spLocks noGrp="1" noChangeArrowheads="1"/>
          </p:cNvSpPr>
          <p:nvPr/>
        </p:nvSpPr>
        <p:spPr bwMode="auto">
          <a:xfrm>
            <a:off x="3938481" y="8773011"/>
            <a:ext cx="3010023" cy="4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6" tIns="46234" rIns="92466" bIns="46234"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0476D17-B4A2-4BAB-A4A1-4098ECC503E1}" type="slidenum">
              <a:rPr lang="en-US" altLang="en-US"/>
              <a:pPr algn="r" eaLnBrk="1" hangingPunct="1">
                <a:spcBef>
                  <a:spcPct val="0"/>
                </a:spcBef>
              </a:pPr>
              <a:t>6</a:t>
            </a:fld>
            <a:endParaRPr lang="en-US" altLang="en-US"/>
          </a:p>
        </p:txBody>
      </p:sp>
      <p:sp>
        <p:nvSpPr>
          <p:cNvPr id="13315" name="Rectangle 2">
            <a:extLst>
              <a:ext uri="{FF2B5EF4-FFF2-40B4-BE49-F238E27FC236}">
                <a16:creationId xmlns:a16="http://schemas.microsoft.com/office/drawing/2014/main" id="{2BF56282-5563-41F3-BF44-5D5A3E7D2D4B}"/>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A2E36566-C34C-4DA5-BA57-1F3E4A4E3EDC}"/>
              </a:ext>
            </a:extLst>
          </p:cNvPr>
          <p:cNvSpPr>
            <a:spLocks noGrp="1" noChangeArrowheads="1"/>
          </p:cNvSpPr>
          <p:nvPr>
            <p:ph type="body" idx="1"/>
          </p:nvPr>
        </p:nvSpPr>
        <p:spPr>
          <a:noFill/>
        </p:spPr>
        <p:txBody>
          <a:bodyPr/>
          <a:lstStyle/>
          <a:p>
            <a:pPr defTabSz="906170" eaLnBrk="1" hangingPunct="1">
              <a:defRPr/>
            </a:pPr>
            <a:r>
              <a:rPr lang="en-US" altLang="en-US" dirty="0">
                <a:latin typeface="Arial" panose="020B0604020202020204" pitchFamily="34" charset="0"/>
              </a:rPr>
              <a:t>David to make note of these team members – 30 seconds</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604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90ACD733-7C7F-4B7C-8E24-9148ED7DC19A}"/>
              </a:ext>
            </a:extLst>
          </p:cNvPr>
          <p:cNvSpPr txBox="1">
            <a:spLocks noGrp="1" noChangeArrowheads="1"/>
          </p:cNvSpPr>
          <p:nvPr/>
        </p:nvSpPr>
        <p:spPr bwMode="auto">
          <a:xfrm>
            <a:off x="3938481" y="8773011"/>
            <a:ext cx="3010023" cy="4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6" tIns="46234" rIns="92466" bIns="46234"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C33C2F3-F739-4E13-80B9-F4661686DFBD}" type="slidenum">
              <a:rPr lang="en-US" altLang="en-US"/>
              <a:pPr algn="r" eaLnBrk="1" hangingPunct="1">
                <a:spcBef>
                  <a:spcPct val="0"/>
                </a:spcBef>
              </a:pPr>
              <a:t>7</a:t>
            </a:fld>
            <a:endParaRPr lang="en-US" altLang="en-US"/>
          </a:p>
        </p:txBody>
      </p:sp>
      <p:sp>
        <p:nvSpPr>
          <p:cNvPr id="15363" name="Rectangle 2">
            <a:extLst>
              <a:ext uri="{FF2B5EF4-FFF2-40B4-BE49-F238E27FC236}">
                <a16:creationId xmlns:a16="http://schemas.microsoft.com/office/drawing/2014/main" id="{08BE3F72-1700-404D-80C3-AD1B88F54702}"/>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A275EF47-FF26-4075-A11C-5FB2059A6D50}"/>
              </a:ext>
            </a:extLst>
          </p:cNvPr>
          <p:cNvSpPr>
            <a:spLocks noGrp="1" noChangeArrowheads="1"/>
          </p:cNvSpPr>
          <p:nvPr>
            <p:ph type="body" idx="1"/>
          </p:nvPr>
        </p:nvSpPr>
        <p:spPr>
          <a:noFill/>
        </p:spPr>
        <p:txBody>
          <a:bodyPr/>
          <a:lstStyle/>
          <a:p>
            <a:pPr defTabSz="906170" eaLnBrk="1" hangingPunct="1">
              <a:defRPr/>
            </a:pPr>
            <a:r>
              <a:rPr lang="en-US" altLang="en-US" dirty="0">
                <a:latin typeface="Arial" panose="020B0604020202020204" pitchFamily="34" charset="0"/>
              </a:rPr>
              <a:t>Each person to spend 0.5 minute on themselves</a:t>
            </a:r>
          </a:p>
          <a:p>
            <a:pPr defTabSz="906170" eaLnBrk="1" hangingPunct="1">
              <a:defRPr/>
            </a:pPr>
            <a:r>
              <a:rPr lang="en-US" altLang="en-US" dirty="0">
                <a:latin typeface="Arial" panose="020B0604020202020204" pitchFamily="34" charset="0"/>
              </a:rPr>
              <a:t>Matt to introduce himself and his experience and then to note Brandon who was unavailable</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78914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90ACD733-7C7F-4B7C-8E24-9148ED7DC19A}"/>
              </a:ext>
            </a:extLst>
          </p:cNvPr>
          <p:cNvSpPr txBox="1">
            <a:spLocks noGrp="1" noChangeArrowheads="1"/>
          </p:cNvSpPr>
          <p:nvPr/>
        </p:nvSpPr>
        <p:spPr bwMode="auto">
          <a:xfrm>
            <a:off x="3938481" y="8773011"/>
            <a:ext cx="3010023" cy="4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6" tIns="46234" rIns="92466" bIns="46234"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C33C2F3-F739-4E13-80B9-F4661686DFBD}" type="slidenum">
              <a:rPr lang="en-US" altLang="en-US"/>
              <a:pPr algn="r" eaLnBrk="1" hangingPunct="1">
                <a:spcBef>
                  <a:spcPct val="0"/>
                </a:spcBef>
              </a:pPr>
              <a:t>8</a:t>
            </a:fld>
            <a:endParaRPr lang="en-US" altLang="en-US"/>
          </a:p>
        </p:txBody>
      </p:sp>
      <p:sp>
        <p:nvSpPr>
          <p:cNvPr id="15363" name="Rectangle 2">
            <a:extLst>
              <a:ext uri="{FF2B5EF4-FFF2-40B4-BE49-F238E27FC236}">
                <a16:creationId xmlns:a16="http://schemas.microsoft.com/office/drawing/2014/main" id="{08BE3F72-1700-404D-80C3-AD1B88F54702}"/>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A275EF47-FF26-4075-A11C-5FB2059A6D50}"/>
              </a:ext>
            </a:extLst>
          </p:cNvPr>
          <p:cNvSpPr>
            <a:spLocks noGrp="1" noChangeArrowheads="1"/>
          </p:cNvSpPr>
          <p:nvPr>
            <p:ph type="body" idx="1"/>
          </p:nvPr>
        </p:nvSpPr>
        <p:spPr>
          <a:noFill/>
        </p:spPr>
        <p:txBody>
          <a:bodyPr/>
          <a:lstStyle/>
          <a:p>
            <a:pPr defTabSz="906170" eaLnBrk="1" hangingPunct="1">
              <a:defRPr/>
            </a:pPr>
            <a:r>
              <a:rPr lang="en-US" altLang="en-US" dirty="0">
                <a:latin typeface="Arial" panose="020B0604020202020204" pitchFamily="34" charset="0"/>
              </a:rPr>
              <a:t>Each person to spend 0.5 minute on themselves</a:t>
            </a:r>
          </a:p>
          <a:p>
            <a:pPr eaLnBrk="1" hangingPunct="1"/>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55B88AF1-A66F-43B9-B355-9DE4E99170E3}"/>
              </a:ext>
            </a:extLst>
          </p:cNvPr>
          <p:cNvSpPr txBox="1">
            <a:spLocks noGrp="1" noChangeArrowheads="1"/>
          </p:cNvSpPr>
          <p:nvPr/>
        </p:nvSpPr>
        <p:spPr bwMode="auto">
          <a:xfrm>
            <a:off x="3938481" y="8773011"/>
            <a:ext cx="3010023" cy="4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6" tIns="46234" rIns="92466" bIns="46234"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09E03BA-D910-41B4-8A0D-125963233C7F}" type="slidenum">
              <a:rPr lang="en-US" altLang="en-US"/>
              <a:pPr algn="r" eaLnBrk="1" hangingPunct="1">
                <a:spcBef>
                  <a:spcPct val="0"/>
                </a:spcBef>
              </a:pPr>
              <a:t>9</a:t>
            </a:fld>
            <a:endParaRPr lang="en-US" altLang="en-US"/>
          </a:p>
        </p:txBody>
      </p:sp>
      <p:sp>
        <p:nvSpPr>
          <p:cNvPr id="17411" name="Rectangle 2">
            <a:extLst>
              <a:ext uri="{FF2B5EF4-FFF2-40B4-BE49-F238E27FC236}">
                <a16:creationId xmlns:a16="http://schemas.microsoft.com/office/drawing/2014/main" id="{24E58F47-15D8-4067-9242-FBB11EC0B789}"/>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2DFA9712-314B-41A6-A58E-8D62EA610C08}"/>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David to make note of </a:t>
            </a:r>
            <a:r>
              <a:rPr lang="en-US" altLang="en-US" dirty="0" err="1">
                <a:latin typeface="Arial" panose="020B0604020202020204" pitchFamily="34" charset="0"/>
              </a:rPr>
              <a:t>Graehm</a:t>
            </a:r>
            <a:r>
              <a:rPr lang="en-US" altLang="en-US" dirty="0">
                <a:latin typeface="Arial" panose="020B0604020202020204" pitchFamily="34" charset="0"/>
              </a:rPr>
              <a:t> being contracted by the District to assist in contracting and all bond related matters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DF703CC-4955-4A1A-A19C-E8B759BEFC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F49C4C-1D9D-4477-A032-70057A6064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6C6EC38-7F22-48FC-9FA6-8E1EA1B09816}"/>
              </a:ext>
            </a:extLst>
          </p:cNvPr>
          <p:cNvSpPr>
            <a:spLocks noGrp="1" noChangeArrowheads="1"/>
          </p:cNvSpPr>
          <p:nvPr>
            <p:ph type="sldNum" sz="quarter" idx="12"/>
          </p:nvPr>
        </p:nvSpPr>
        <p:spPr>
          <a:ln/>
        </p:spPr>
        <p:txBody>
          <a:bodyPr/>
          <a:lstStyle>
            <a:lvl1pPr>
              <a:defRPr/>
            </a:lvl1pPr>
          </a:lstStyle>
          <a:p>
            <a:pPr>
              <a:defRPr/>
            </a:pPr>
            <a:fld id="{46652406-7F25-435C-8873-4BB481813982}" type="slidenum">
              <a:rPr lang="en-US" altLang="en-US"/>
              <a:pPr>
                <a:defRPr/>
              </a:pPr>
              <a:t>‹#›</a:t>
            </a:fld>
            <a:endParaRPr lang="en-US" altLang="en-US"/>
          </a:p>
        </p:txBody>
      </p:sp>
    </p:spTree>
    <p:extLst>
      <p:ext uri="{BB962C8B-B14F-4D97-AF65-F5344CB8AC3E}">
        <p14:creationId xmlns:p14="http://schemas.microsoft.com/office/powerpoint/2010/main" val="144224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94FF53-F4AB-40BB-A0EB-F3D90B8408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AE00B88-C8DE-4907-BD94-25529D30E4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45C307-A7D4-4FE3-BFDD-936C3B22A1E7}"/>
              </a:ext>
            </a:extLst>
          </p:cNvPr>
          <p:cNvSpPr>
            <a:spLocks noGrp="1" noChangeArrowheads="1"/>
          </p:cNvSpPr>
          <p:nvPr>
            <p:ph type="sldNum" sz="quarter" idx="12"/>
          </p:nvPr>
        </p:nvSpPr>
        <p:spPr>
          <a:ln/>
        </p:spPr>
        <p:txBody>
          <a:bodyPr/>
          <a:lstStyle>
            <a:lvl1pPr>
              <a:defRPr/>
            </a:lvl1pPr>
          </a:lstStyle>
          <a:p>
            <a:pPr>
              <a:defRPr/>
            </a:pPr>
            <a:fld id="{32230177-C3DD-4EE7-960A-4A8D07753D51}" type="slidenum">
              <a:rPr lang="en-US" altLang="en-US"/>
              <a:pPr>
                <a:defRPr/>
              </a:pPr>
              <a:t>‹#›</a:t>
            </a:fld>
            <a:endParaRPr lang="en-US" altLang="en-US"/>
          </a:p>
        </p:txBody>
      </p:sp>
    </p:spTree>
    <p:extLst>
      <p:ext uri="{BB962C8B-B14F-4D97-AF65-F5344CB8AC3E}">
        <p14:creationId xmlns:p14="http://schemas.microsoft.com/office/powerpoint/2010/main" val="191403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22F1B9-68CE-41AE-8CD3-2AFA8006B9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733FB90-B2F5-4D6D-B4D2-0D9B6E9B25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E96486-7F95-4CCE-8712-1E92CA96A4B9}"/>
              </a:ext>
            </a:extLst>
          </p:cNvPr>
          <p:cNvSpPr>
            <a:spLocks noGrp="1" noChangeArrowheads="1"/>
          </p:cNvSpPr>
          <p:nvPr>
            <p:ph type="sldNum" sz="quarter" idx="12"/>
          </p:nvPr>
        </p:nvSpPr>
        <p:spPr>
          <a:ln/>
        </p:spPr>
        <p:txBody>
          <a:bodyPr/>
          <a:lstStyle>
            <a:lvl1pPr>
              <a:defRPr/>
            </a:lvl1pPr>
          </a:lstStyle>
          <a:p>
            <a:pPr>
              <a:defRPr/>
            </a:pPr>
            <a:fld id="{62E5B21A-6135-486B-88B7-17594A9B0433}" type="slidenum">
              <a:rPr lang="en-US" altLang="en-US"/>
              <a:pPr>
                <a:defRPr/>
              </a:pPr>
              <a:t>‹#›</a:t>
            </a:fld>
            <a:endParaRPr lang="en-US" altLang="en-US"/>
          </a:p>
        </p:txBody>
      </p:sp>
    </p:spTree>
    <p:extLst>
      <p:ext uri="{BB962C8B-B14F-4D97-AF65-F5344CB8AC3E}">
        <p14:creationId xmlns:p14="http://schemas.microsoft.com/office/powerpoint/2010/main" val="2897399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B80FB9-1F20-4DB3-939F-848EC88A07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58956D8-8C79-400D-B845-1F1DE824A3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E14170-025D-4252-AB21-1C65CD7037B3}"/>
              </a:ext>
            </a:extLst>
          </p:cNvPr>
          <p:cNvSpPr>
            <a:spLocks noGrp="1" noChangeArrowheads="1"/>
          </p:cNvSpPr>
          <p:nvPr>
            <p:ph type="sldNum" sz="quarter" idx="12"/>
          </p:nvPr>
        </p:nvSpPr>
        <p:spPr>
          <a:ln/>
        </p:spPr>
        <p:txBody>
          <a:bodyPr/>
          <a:lstStyle>
            <a:lvl1pPr>
              <a:defRPr/>
            </a:lvl1pPr>
          </a:lstStyle>
          <a:p>
            <a:pPr>
              <a:defRPr/>
            </a:pPr>
            <a:fld id="{FD418B53-CE69-4C3F-A20E-3BA398351628}" type="slidenum">
              <a:rPr lang="en-US" altLang="en-US"/>
              <a:pPr>
                <a:defRPr/>
              </a:pPr>
              <a:t>‹#›</a:t>
            </a:fld>
            <a:endParaRPr lang="en-US" altLang="en-US"/>
          </a:p>
        </p:txBody>
      </p:sp>
    </p:spTree>
    <p:extLst>
      <p:ext uri="{BB962C8B-B14F-4D97-AF65-F5344CB8AC3E}">
        <p14:creationId xmlns:p14="http://schemas.microsoft.com/office/powerpoint/2010/main" val="370098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89787B7-3F8F-4089-A0CA-D49D0C2554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38AD06-A1BC-4A60-B2D2-9D3E71DFFF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7D9684-55C4-4A41-91EF-D01537E1F859}"/>
              </a:ext>
            </a:extLst>
          </p:cNvPr>
          <p:cNvSpPr>
            <a:spLocks noGrp="1" noChangeArrowheads="1"/>
          </p:cNvSpPr>
          <p:nvPr>
            <p:ph type="sldNum" sz="quarter" idx="12"/>
          </p:nvPr>
        </p:nvSpPr>
        <p:spPr>
          <a:ln/>
        </p:spPr>
        <p:txBody>
          <a:bodyPr/>
          <a:lstStyle>
            <a:lvl1pPr>
              <a:defRPr/>
            </a:lvl1pPr>
          </a:lstStyle>
          <a:p>
            <a:pPr>
              <a:defRPr/>
            </a:pPr>
            <a:fld id="{394FE39F-C046-426D-9C84-5565A69FE04D}" type="slidenum">
              <a:rPr lang="en-US" altLang="en-US"/>
              <a:pPr>
                <a:defRPr/>
              </a:pPr>
              <a:t>‹#›</a:t>
            </a:fld>
            <a:endParaRPr lang="en-US" altLang="en-US"/>
          </a:p>
        </p:txBody>
      </p:sp>
    </p:spTree>
    <p:extLst>
      <p:ext uri="{BB962C8B-B14F-4D97-AF65-F5344CB8AC3E}">
        <p14:creationId xmlns:p14="http://schemas.microsoft.com/office/powerpoint/2010/main" val="410903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D887B44-16C4-4224-8EA4-EDC152AF594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5A3C732-2332-48BB-B918-2B42AAB383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42BA30C-0E7E-41F3-84CD-7A1FEE778485}"/>
              </a:ext>
            </a:extLst>
          </p:cNvPr>
          <p:cNvSpPr>
            <a:spLocks noGrp="1" noChangeArrowheads="1"/>
          </p:cNvSpPr>
          <p:nvPr>
            <p:ph type="sldNum" sz="quarter" idx="12"/>
          </p:nvPr>
        </p:nvSpPr>
        <p:spPr>
          <a:ln/>
        </p:spPr>
        <p:txBody>
          <a:bodyPr/>
          <a:lstStyle>
            <a:lvl1pPr>
              <a:defRPr/>
            </a:lvl1pPr>
          </a:lstStyle>
          <a:p>
            <a:pPr>
              <a:defRPr/>
            </a:pPr>
            <a:fld id="{E02A711B-A3AF-4D26-8DBB-5F6A0F6BAEA1}" type="slidenum">
              <a:rPr lang="en-US" altLang="en-US"/>
              <a:pPr>
                <a:defRPr/>
              </a:pPr>
              <a:t>‹#›</a:t>
            </a:fld>
            <a:endParaRPr lang="en-US" altLang="en-US"/>
          </a:p>
        </p:txBody>
      </p:sp>
    </p:spTree>
    <p:extLst>
      <p:ext uri="{BB962C8B-B14F-4D97-AF65-F5344CB8AC3E}">
        <p14:creationId xmlns:p14="http://schemas.microsoft.com/office/powerpoint/2010/main" val="366051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1CAE785-AAA9-4EB8-BBBD-33579F14951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78A3EA3-47EB-4E76-A514-1BB3BB7542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E7745B1-5DB5-4847-84CA-6731571DC40D}"/>
              </a:ext>
            </a:extLst>
          </p:cNvPr>
          <p:cNvSpPr>
            <a:spLocks noGrp="1" noChangeArrowheads="1"/>
          </p:cNvSpPr>
          <p:nvPr>
            <p:ph type="sldNum" sz="quarter" idx="12"/>
          </p:nvPr>
        </p:nvSpPr>
        <p:spPr>
          <a:ln/>
        </p:spPr>
        <p:txBody>
          <a:bodyPr/>
          <a:lstStyle>
            <a:lvl1pPr>
              <a:defRPr/>
            </a:lvl1pPr>
          </a:lstStyle>
          <a:p>
            <a:pPr>
              <a:defRPr/>
            </a:pPr>
            <a:fld id="{324A3B38-05DF-4F3A-BB45-338AE10D2879}" type="slidenum">
              <a:rPr lang="en-US" altLang="en-US"/>
              <a:pPr>
                <a:defRPr/>
              </a:pPr>
              <a:t>‹#›</a:t>
            </a:fld>
            <a:endParaRPr lang="en-US" altLang="en-US"/>
          </a:p>
        </p:txBody>
      </p:sp>
    </p:spTree>
    <p:extLst>
      <p:ext uri="{BB962C8B-B14F-4D97-AF65-F5344CB8AC3E}">
        <p14:creationId xmlns:p14="http://schemas.microsoft.com/office/powerpoint/2010/main" val="114452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744C1D3-FCF6-4973-8EC5-CD52944B2FD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1A7026C-F6E8-4666-8970-B4316B4ED6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A25B899-95E9-4D80-B140-91B6575CB5B0}"/>
              </a:ext>
            </a:extLst>
          </p:cNvPr>
          <p:cNvSpPr>
            <a:spLocks noGrp="1" noChangeArrowheads="1"/>
          </p:cNvSpPr>
          <p:nvPr>
            <p:ph type="sldNum" sz="quarter" idx="12"/>
          </p:nvPr>
        </p:nvSpPr>
        <p:spPr>
          <a:ln/>
        </p:spPr>
        <p:txBody>
          <a:bodyPr/>
          <a:lstStyle>
            <a:lvl1pPr>
              <a:defRPr/>
            </a:lvl1pPr>
          </a:lstStyle>
          <a:p>
            <a:pPr>
              <a:defRPr/>
            </a:pPr>
            <a:fld id="{87F0DAAD-E637-42A6-9429-CEED64F1FC05}" type="slidenum">
              <a:rPr lang="en-US" altLang="en-US"/>
              <a:pPr>
                <a:defRPr/>
              </a:pPr>
              <a:t>‹#›</a:t>
            </a:fld>
            <a:endParaRPr lang="en-US" altLang="en-US"/>
          </a:p>
        </p:txBody>
      </p:sp>
    </p:spTree>
    <p:extLst>
      <p:ext uri="{BB962C8B-B14F-4D97-AF65-F5344CB8AC3E}">
        <p14:creationId xmlns:p14="http://schemas.microsoft.com/office/powerpoint/2010/main" val="388067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8DBC597-089E-4763-AEA7-AD3D0FC2431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099520D-61ED-49D4-ADB2-DF09CB4865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3B0C6A5-AD2E-4FD1-A390-22234D2F7FC8}"/>
              </a:ext>
            </a:extLst>
          </p:cNvPr>
          <p:cNvSpPr>
            <a:spLocks noGrp="1" noChangeArrowheads="1"/>
          </p:cNvSpPr>
          <p:nvPr>
            <p:ph type="sldNum" sz="quarter" idx="12"/>
          </p:nvPr>
        </p:nvSpPr>
        <p:spPr>
          <a:ln/>
        </p:spPr>
        <p:txBody>
          <a:bodyPr/>
          <a:lstStyle>
            <a:lvl1pPr>
              <a:defRPr/>
            </a:lvl1pPr>
          </a:lstStyle>
          <a:p>
            <a:pPr>
              <a:defRPr/>
            </a:pPr>
            <a:fld id="{6916C982-A2B6-45C5-A8F0-89A3A0405671}" type="slidenum">
              <a:rPr lang="en-US" altLang="en-US"/>
              <a:pPr>
                <a:defRPr/>
              </a:pPr>
              <a:t>‹#›</a:t>
            </a:fld>
            <a:endParaRPr lang="en-US" altLang="en-US"/>
          </a:p>
        </p:txBody>
      </p:sp>
    </p:spTree>
    <p:extLst>
      <p:ext uri="{BB962C8B-B14F-4D97-AF65-F5344CB8AC3E}">
        <p14:creationId xmlns:p14="http://schemas.microsoft.com/office/powerpoint/2010/main" val="264966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DE5345B-AEAD-4771-BD62-460065872E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1AF8863-9BD7-4C62-926E-C565956E01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8783EA5-725D-4C9D-A77F-7419663EEE86}"/>
              </a:ext>
            </a:extLst>
          </p:cNvPr>
          <p:cNvSpPr>
            <a:spLocks noGrp="1" noChangeArrowheads="1"/>
          </p:cNvSpPr>
          <p:nvPr>
            <p:ph type="sldNum" sz="quarter" idx="12"/>
          </p:nvPr>
        </p:nvSpPr>
        <p:spPr>
          <a:ln/>
        </p:spPr>
        <p:txBody>
          <a:bodyPr/>
          <a:lstStyle>
            <a:lvl1pPr>
              <a:defRPr/>
            </a:lvl1pPr>
          </a:lstStyle>
          <a:p>
            <a:pPr>
              <a:defRPr/>
            </a:pPr>
            <a:fld id="{F44F9CD6-9BC0-4479-9809-AADBCCCF971E}" type="slidenum">
              <a:rPr lang="en-US" altLang="en-US"/>
              <a:pPr>
                <a:defRPr/>
              </a:pPr>
              <a:t>‹#›</a:t>
            </a:fld>
            <a:endParaRPr lang="en-US" altLang="en-US"/>
          </a:p>
        </p:txBody>
      </p:sp>
    </p:spTree>
    <p:extLst>
      <p:ext uri="{BB962C8B-B14F-4D97-AF65-F5344CB8AC3E}">
        <p14:creationId xmlns:p14="http://schemas.microsoft.com/office/powerpoint/2010/main" val="421333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A44EADF-E1B3-4D2A-A5A0-90EE8BB107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E37BF00-150D-4739-A883-680F9546CC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5547FAE-C948-4688-9087-8324A6FC2464}"/>
              </a:ext>
            </a:extLst>
          </p:cNvPr>
          <p:cNvSpPr>
            <a:spLocks noGrp="1" noChangeArrowheads="1"/>
          </p:cNvSpPr>
          <p:nvPr>
            <p:ph type="sldNum" sz="quarter" idx="12"/>
          </p:nvPr>
        </p:nvSpPr>
        <p:spPr>
          <a:ln/>
        </p:spPr>
        <p:txBody>
          <a:bodyPr/>
          <a:lstStyle>
            <a:lvl1pPr>
              <a:defRPr/>
            </a:lvl1pPr>
          </a:lstStyle>
          <a:p>
            <a:pPr>
              <a:defRPr/>
            </a:pPr>
            <a:fld id="{0400EE44-B1BF-4A9B-8634-1D08A2FFB5F8}" type="slidenum">
              <a:rPr lang="en-US" altLang="en-US"/>
              <a:pPr>
                <a:defRPr/>
              </a:pPr>
              <a:t>‹#›</a:t>
            </a:fld>
            <a:endParaRPr lang="en-US" altLang="en-US"/>
          </a:p>
        </p:txBody>
      </p:sp>
    </p:spTree>
    <p:extLst>
      <p:ext uri="{BB962C8B-B14F-4D97-AF65-F5344CB8AC3E}">
        <p14:creationId xmlns:p14="http://schemas.microsoft.com/office/powerpoint/2010/main" val="26356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BCD843C-F093-4D7A-938C-806374CF798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07DA659-3639-41FD-AF7B-89A14F04C36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A6E5CFA-915D-4178-BC3E-2B768AB7FD8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14039C9-5097-4AF5-83CB-3DFCAB9E58D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ACCE489F-C279-4201-B472-B3CE1882901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8931E84-E9A2-41F8-A727-912BE5B8AE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3BD1DBF6-841A-4623-9F5A-63F28E95D325}"/>
              </a:ext>
            </a:extLst>
          </p:cNvPr>
          <p:cNvSpPr>
            <a:spLocks noChangeArrowheads="1"/>
          </p:cNvSpPr>
          <p:nvPr/>
        </p:nvSpPr>
        <p:spPr bwMode="auto">
          <a:xfrm>
            <a:off x="0" y="0"/>
            <a:ext cx="2365375" cy="6858000"/>
          </a:xfrm>
          <a:prstGeom prst="rect">
            <a:avLst/>
          </a:prstGeom>
          <a:gradFill rotWithShape="1">
            <a:gsLst>
              <a:gs pos="0">
                <a:srgbClr val="83B8F9"/>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99" name="Text Box 9">
            <a:extLst>
              <a:ext uri="{FF2B5EF4-FFF2-40B4-BE49-F238E27FC236}">
                <a16:creationId xmlns:a16="http://schemas.microsoft.com/office/drawing/2014/main" id="{C4D98759-FB20-4DD0-B1AE-6D3C006C4FF2}"/>
              </a:ext>
            </a:extLst>
          </p:cNvPr>
          <p:cNvSpPr txBox="1">
            <a:spLocks noChangeArrowheads="1"/>
          </p:cNvSpPr>
          <p:nvPr/>
        </p:nvSpPr>
        <p:spPr bwMode="auto">
          <a:xfrm>
            <a:off x="303213" y="334963"/>
            <a:ext cx="914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3500"/>
              </a:lnSpc>
              <a:spcBef>
                <a:spcPct val="0"/>
              </a:spcBef>
              <a:buFontTx/>
              <a:buNone/>
            </a:pPr>
            <a:r>
              <a:rPr lang="en-US" altLang="en-US" sz="2800" dirty="0">
                <a:solidFill>
                  <a:schemeClr val="tx2"/>
                </a:solidFill>
              </a:rPr>
              <a:t>CPARB</a:t>
            </a:r>
          </a:p>
          <a:p>
            <a:pPr algn="ctr" eaLnBrk="1" hangingPunct="1">
              <a:lnSpc>
                <a:spcPts val="3500"/>
              </a:lnSpc>
              <a:spcBef>
                <a:spcPct val="0"/>
              </a:spcBef>
              <a:buFontTx/>
              <a:buNone/>
            </a:pPr>
            <a:r>
              <a:rPr lang="en-US" altLang="en-US" sz="2800" dirty="0">
                <a:solidFill>
                  <a:schemeClr val="tx2"/>
                </a:solidFill>
              </a:rPr>
              <a:t> </a:t>
            </a:r>
            <a:r>
              <a:rPr lang="en-US" altLang="en-US" sz="2800" b="1" dirty="0">
                <a:solidFill>
                  <a:schemeClr val="tx2"/>
                </a:solidFill>
              </a:rPr>
              <a:t>Project Review Committee</a:t>
            </a:r>
          </a:p>
          <a:p>
            <a:pPr algn="ctr" eaLnBrk="1" hangingPunct="1">
              <a:lnSpc>
                <a:spcPts val="3500"/>
              </a:lnSpc>
              <a:spcBef>
                <a:spcPct val="0"/>
              </a:spcBef>
              <a:buFontTx/>
              <a:buNone/>
            </a:pPr>
            <a:endParaRPr lang="en-US" altLang="en-US" sz="4000" b="1" dirty="0">
              <a:solidFill>
                <a:schemeClr val="tx2"/>
              </a:solidFill>
            </a:endParaRPr>
          </a:p>
          <a:p>
            <a:pPr algn="ctr" eaLnBrk="1" hangingPunct="1">
              <a:lnSpc>
                <a:spcPts val="3500"/>
              </a:lnSpc>
              <a:spcBef>
                <a:spcPct val="0"/>
              </a:spcBef>
              <a:buFontTx/>
              <a:buNone/>
            </a:pPr>
            <a:r>
              <a:rPr lang="en-US" altLang="en-US" sz="2800" dirty="0"/>
              <a:t>GC/CM Application for Project Approval</a:t>
            </a:r>
          </a:p>
          <a:p>
            <a:pPr algn="ctr" eaLnBrk="1" hangingPunct="1">
              <a:lnSpc>
                <a:spcPts val="3500"/>
              </a:lnSpc>
              <a:spcBef>
                <a:spcPct val="0"/>
              </a:spcBef>
              <a:buFontTx/>
              <a:buNone/>
            </a:pPr>
            <a:endParaRPr lang="en-US" altLang="en-US" sz="2800" b="1" dirty="0">
              <a:solidFill>
                <a:schemeClr val="tx2"/>
              </a:solidFill>
            </a:endParaRPr>
          </a:p>
        </p:txBody>
      </p:sp>
      <p:sp>
        <p:nvSpPr>
          <p:cNvPr id="4101" name="Rectangle 2">
            <a:extLst>
              <a:ext uri="{FF2B5EF4-FFF2-40B4-BE49-F238E27FC236}">
                <a16:creationId xmlns:a16="http://schemas.microsoft.com/office/drawing/2014/main" id="{59A9D2BD-1F67-41A0-89E5-EE4C9B01860B}"/>
              </a:ext>
            </a:extLst>
          </p:cNvPr>
          <p:cNvSpPr>
            <a:spLocks noChangeArrowheads="1"/>
          </p:cNvSpPr>
          <p:nvPr/>
        </p:nvSpPr>
        <p:spPr bwMode="auto">
          <a:xfrm>
            <a:off x="2598738" y="4304225"/>
            <a:ext cx="4552950" cy="147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en-US" altLang="en-US" sz="2800" b="1" dirty="0"/>
              <a:t>Apple Valley and Summitview Elementary School Replacements</a:t>
            </a:r>
          </a:p>
        </p:txBody>
      </p:sp>
      <p:sp>
        <p:nvSpPr>
          <p:cNvPr id="4102" name="Rectangle 3">
            <a:extLst>
              <a:ext uri="{FF2B5EF4-FFF2-40B4-BE49-F238E27FC236}">
                <a16:creationId xmlns:a16="http://schemas.microsoft.com/office/drawing/2014/main" id="{F5839C36-BA39-46EE-AEA4-22BE55153934}"/>
              </a:ext>
            </a:extLst>
          </p:cNvPr>
          <p:cNvSpPr>
            <a:spLocks noChangeArrowheads="1"/>
          </p:cNvSpPr>
          <p:nvPr/>
        </p:nvSpPr>
        <p:spPr bwMode="auto">
          <a:xfrm>
            <a:off x="3926500" y="5863679"/>
            <a:ext cx="1646606" cy="37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en-US" altLang="en-US" sz="1800" dirty="0"/>
              <a:t>June 27, 2019</a:t>
            </a:r>
          </a:p>
        </p:txBody>
      </p:sp>
      <p:pic>
        <p:nvPicPr>
          <p:cNvPr id="3" name="Picture 2" descr="A close up of a sign&#10;&#10;Description generated with very high confidence">
            <a:extLst>
              <a:ext uri="{FF2B5EF4-FFF2-40B4-BE49-F238E27FC236}">
                <a16:creationId xmlns:a16="http://schemas.microsoft.com/office/drawing/2014/main" id="{FACEC82A-F5B5-4D89-B9CA-AE325CEC7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312" y="2290575"/>
            <a:ext cx="5576935" cy="20279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loorplan">
            <a:extLst>
              <a:ext uri="{FF2B5EF4-FFF2-40B4-BE49-F238E27FC236}">
                <a16:creationId xmlns:a16="http://schemas.microsoft.com/office/drawing/2014/main" id="{CA80EE37-436D-4CF3-B145-2A9F1A508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038" y="0"/>
            <a:ext cx="683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a:extLst>
              <a:ext uri="{FF2B5EF4-FFF2-40B4-BE49-F238E27FC236}">
                <a16:creationId xmlns:a16="http://schemas.microsoft.com/office/drawing/2014/main" id="{42BB33AF-E761-4074-A3EB-AFCFC8078B16}"/>
              </a:ext>
            </a:extLst>
          </p:cNvPr>
          <p:cNvSpPr>
            <a:spLocks noChangeArrowheads="1"/>
          </p:cNvSpPr>
          <p:nvPr/>
        </p:nvSpPr>
        <p:spPr bwMode="auto">
          <a:xfrm>
            <a:off x="0" y="0"/>
            <a:ext cx="2365375" cy="6858000"/>
          </a:xfrm>
          <a:prstGeom prst="rect">
            <a:avLst/>
          </a:prstGeom>
          <a:gradFill rotWithShape="1">
            <a:gsLst>
              <a:gs pos="0">
                <a:srgbClr val="83B8F9"/>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580" name="Text Box 8">
            <a:extLst>
              <a:ext uri="{FF2B5EF4-FFF2-40B4-BE49-F238E27FC236}">
                <a16:creationId xmlns:a16="http://schemas.microsoft.com/office/drawing/2014/main" id="{A816C9D5-A34E-492D-8921-8DDE1FFCBDCF}"/>
              </a:ext>
            </a:extLst>
          </p:cNvPr>
          <p:cNvSpPr txBox="1">
            <a:spLocks noChangeArrowheads="1"/>
          </p:cNvSpPr>
          <p:nvPr/>
        </p:nvSpPr>
        <p:spPr bwMode="auto">
          <a:xfrm>
            <a:off x="928688" y="469900"/>
            <a:ext cx="561498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3400"/>
              </a:lnSpc>
              <a:spcBef>
                <a:spcPct val="0"/>
              </a:spcBef>
              <a:buFontTx/>
              <a:buNone/>
            </a:pPr>
            <a:r>
              <a:rPr lang="en-US" altLang="en-US" sz="3600">
                <a:solidFill>
                  <a:srgbClr val="0459C0"/>
                </a:solidFill>
                <a:latin typeface="Humnst777 Blk BT" pitchFamily="34" charset="0"/>
              </a:rPr>
              <a:t>Conceptual Site Plan</a:t>
            </a:r>
            <a:br>
              <a:rPr lang="en-US" altLang="en-US" sz="2000">
                <a:solidFill>
                  <a:srgbClr val="0459C0"/>
                </a:solidFill>
                <a:latin typeface="Humnst777 Blk BT" pitchFamily="34" charset="0"/>
              </a:rPr>
            </a:br>
            <a:endParaRPr lang="en-US" altLang="en-US">
              <a:solidFill>
                <a:srgbClr val="0459C0"/>
              </a:solidFill>
              <a:latin typeface="Humnst777 Blk BT" pitchFamily="34" charset="0"/>
            </a:endParaRPr>
          </a:p>
        </p:txBody>
      </p:sp>
      <p:pic>
        <p:nvPicPr>
          <p:cNvPr id="24581" name="Picture 8">
            <a:extLst>
              <a:ext uri="{FF2B5EF4-FFF2-40B4-BE49-F238E27FC236}">
                <a16:creationId xmlns:a16="http://schemas.microsoft.com/office/drawing/2014/main" id="{858FDCEF-A337-4227-859F-BFCB26D1B5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892131" y="5999163"/>
            <a:ext cx="1885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0C15C34-7C76-4DFA-8B7E-EB22A3C15597}"/>
              </a:ext>
            </a:extLst>
          </p:cNvPr>
          <p:cNvPicPr>
            <a:picLocks noChangeAspect="1"/>
          </p:cNvPicPr>
          <p:nvPr/>
        </p:nvPicPr>
        <p:blipFill>
          <a:blip r:embed="rId5"/>
          <a:stretch>
            <a:fillRect/>
          </a:stretch>
        </p:blipFill>
        <p:spPr>
          <a:xfrm>
            <a:off x="352425" y="1457325"/>
            <a:ext cx="8439150" cy="3943350"/>
          </a:xfrm>
          <a:prstGeom prst="rect">
            <a:avLst/>
          </a:prstGeom>
        </p:spPr>
      </p:pic>
      <p:cxnSp>
        <p:nvCxnSpPr>
          <p:cNvPr id="5" name="Straight Connector 4">
            <a:extLst>
              <a:ext uri="{FF2B5EF4-FFF2-40B4-BE49-F238E27FC236}">
                <a16:creationId xmlns:a16="http://schemas.microsoft.com/office/drawing/2014/main" id="{DF510BDE-D99B-48DA-BEFC-C3C908F2F2C3}"/>
              </a:ext>
            </a:extLst>
          </p:cNvPr>
          <p:cNvCxnSpPr/>
          <p:nvPr/>
        </p:nvCxnSpPr>
        <p:spPr>
          <a:xfrm>
            <a:off x="1080830" y="2973630"/>
            <a:ext cx="0" cy="60716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ACB5D6C8-9D52-4017-9656-EC79F3FF34FF}"/>
              </a:ext>
            </a:extLst>
          </p:cNvPr>
          <p:cNvCxnSpPr/>
          <p:nvPr/>
        </p:nvCxnSpPr>
        <p:spPr>
          <a:xfrm>
            <a:off x="7456010" y="2973630"/>
            <a:ext cx="0" cy="60716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329565CF-C4EB-4F29-9107-B03289882BE5}"/>
              </a:ext>
            </a:extLst>
          </p:cNvPr>
          <p:cNvCxnSpPr/>
          <p:nvPr/>
        </p:nvCxnSpPr>
        <p:spPr>
          <a:xfrm>
            <a:off x="1080830" y="3277210"/>
            <a:ext cx="637518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595E92AB-45B3-4870-A389-43C4AE1904FB}"/>
              </a:ext>
            </a:extLst>
          </p:cNvPr>
          <p:cNvSpPr txBox="1"/>
          <p:nvPr/>
        </p:nvSpPr>
        <p:spPr>
          <a:xfrm>
            <a:off x="3205890" y="2745945"/>
            <a:ext cx="2365365" cy="400110"/>
          </a:xfrm>
          <a:prstGeom prst="rect">
            <a:avLst/>
          </a:prstGeom>
          <a:noFill/>
        </p:spPr>
        <p:txBody>
          <a:bodyPr wrap="square" rtlCol="0">
            <a:spAutoFit/>
          </a:bodyPr>
          <a:lstStyle/>
          <a:p>
            <a:pPr algn="ctr"/>
            <a:r>
              <a:rPr lang="en-US" sz="2000" b="1" dirty="0">
                <a:solidFill>
                  <a:srgbClr val="FF0000"/>
                </a:solidFill>
              </a:rPr>
              <a:t>2 Miles</a:t>
            </a:r>
          </a:p>
        </p:txBody>
      </p:sp>
    </p:spTree>
    <p:extLst>
      <p:ext uri="{BB962C8B-B14F-4D97-AF65-F5344CB8AC3E}">
        <p14:creationId xmlns:p14="http://schemas.microsoft.com/office/powerpoint/2010/main" val="4254580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loorplan">
            <a:extLst>
              <a:ext uri="{FF2B5EF4-FFF2-40B4-BE49-F238E27FC236}">
                <a16:creationId xmlns:a16="http://schemas.microsoft.com/office/drawing/2014/main" id="{CA80EE37-436D-4CF3-B145-2A9F1A508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038" y="0"/>
            <a:ext cx="683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a:extLst>
              <a:ext uri="{FF2B5EF4-FFF2-40B4-BE49-F238E27FC236}">
                <a16:creationId xmlns:a16="http://schemas.microsoft.com/office/drawing/2014/main" id="{42BB33AF-E761-4074-A3EB-AFCFC8078B16}"/>
              </a:ext>
            </a:extLst>
          </p:cNvPr>
          <p:cNvSpPr>
            <a:spLocks noChangeArrowheads="1"/>
          </p:cNvSpPr>
          <p:nvPr/>
        </p:nvSpPr>
        <p:spPr bwMode="auto">
          <a:xfrm>
            <a:off x="0" y="0"/>
            <a:ext cx="2365375" cy="6858000"/>
          </a:xfrm>
          <a:prstGeom prst="rect">
            <a:avLst/>
          </a:prstGeom>
          <a:gradFill rotWithShape="1">
            <a:gsLst>
              <a:gs pos="0">
                <a:srgbClr val="83B8F9"/>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580" name="Text Box 8">
            <a:extLst>
              <a:ext uri="{FF2B5EF4-FFF2-40B4-BE49-F238E27FC236}">
                <a16:creationId xmlns:a16="http://schemas.microsoft.com/office/drawing/2014/main" id="{A816C9D5-A34E-492D-8921-8DDE1FFCBDCF}"/>
              </a:ext>
            </a:extLst>
          </p:cNvPr>
          <p:cNvSpPr txBox="1">
            <a:spLocks noChangeArrowheads="1"/>
          </p:cNvSpPr>
          <p:nvPr/>
        </p:nvSpPr>
        <p:spPr bwMode="auto">
          <a:xfrm>
            <a:off x="928688" y="469900"/>
            <a:ext cx="561498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3400"/>
              </a:lnSpc>
              <a:spcBef>
                <a:spcPct val="0"/>
              </a:spcBef>
              <a:buFontTx/>
              <a:buNone/>
            </a:pPr>
            <a:r>
              <a:rPr lang="en-US" altLang="en-US" sz="3600">
                <a:solidFill>
                  <a:srgbClr val="0459C0"/>
                </a:solidFill>
                <a:latin typeface="Humnst777 Blk BT" pitchFamily="34" charset="0"/>
              </a:rPr>
              <a:t>Conceptual Site Plan</a:t>
            </a:r>
            <a:br>
              <a:rPr lang="en-US" altLang="en-US" sz="2000">
                <a:solidFill>
                  <a:srgbClr val="0459C0"/>
                </a:solidFill>
                <a:latin typeface="Humnst777 Blk BT" pitchFamily="34" charset="0"/>
              </a:rPr>
            </a:br>
            <a:endParaRPr lang="en-US" altLang="en-US">
              <a:solidFill>
                <a:srgbClr val="0459C0"/>
              </a:solidFill>
              <a:latin typeface="Humnst777 Blk BT" pitchFamily="34" charset="0"/>
            </a:endParaRPr>
          </a:p>
        </p:txBody>
      </p:sp>
      <p:pic>
        <p:nvPicPr>
          <p:cNvPr id="24581" name="Picture 8">
            <a:extLst>
              <a:ext uri="{FF2B5EF4-FFF2-40B4-BE49-F238E27FC236}">
                <a16:creationId xmlns:a16="http://schemas.microsoft.com/office/drawing/2014/main" id="{858FDCEF-A337-4227-859F-BFCB26D1B5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892131" y="5999163"/>
            <a:ext cx="1885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658FD5F-246A-433C-921A-BA03F420D76E}"/>
              </a:ext>
            </a:extLst>
          </p:cNvPr>
          <p:cNvPicPr>
            <a:picLocks noChangeAspect="1"/>
          </p:cNvPicPr>
          <p:nvPr/>
        </p:nvPicPr>
        <p:blipFill>
          <a:blip r:embed="rId5"/>
          <a:stretch>
            <a:fillRect/>
          </a:stretch>
        </p:blipFill>
        <p:spPr>
          <a:xfrm>
            <a:off x="392276" y="1000086"/>
            <a:ext cx="8359447" cy="485782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loorplan">
            <a:extLst>
              <a:ext uri="{FF2B5EF4-FFF2-40B4-BE49-F238E27FC236}">
                <a16:creationId xmlns:a16="http://schemas.microsoft.com/office/drawing/2014/main" id="{2F24B06A-AF93-483E-B748-2F4105E71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450" y="0"/>
            <a:ext cx="683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a:extLst>
              <a:ext uri="{FF2B5EF4-FFF2-40B4-BE49-F238E27FC236}">
                <a16:creationId xmlns:a16="http://schemas.microsoft.com/office/drawing/2014/main" id="{A4B1E90F-915F-4FAD-8BEF-B18333D3BB4A}"/>
              </a:ext>
            </a:extLst>
          </p:cNvPr>
          <p:cNvSpPr>
            <a:spLocks noChangeArrowheads="1"/>
          </p:cNvSpPr>
          <p:nvPr/>
        </p:nvSpPr>
        <p:spPr bwMode="auto">
          <a:xfrm>
            <a:off x="0" y="0"/>
            <a:ext cx="2365375" cy="6858000"/>
          </a:xfrm>
          <a:prstGeom prst="rect">
            <a:avLst/>
          </a:prstGeom>
          <a:gradFill rotWithShape="1">
            <a:gsLst>
              <a:gs pos="0">
                <a:srgbClr val="83B8F9"/>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28" name="Text Box 8">
            <a:extLst>
              <a:ext uri="{FF2B5EF4-FFF2-40B4-BE49-F238E27FC236}">
                <a16:creationId xmlns:a16="http://schemas.microsoft.com/office/drawing/2014/main" id="{C15B498E-DFC0-4ADF-83CA-F7996C81784C}"/>
              </a:ext>
            </a:extLst>
          </p:cNvPr>
          <p:cNvSpPr txBox="1">
            <a:spLocks noChangeArrowheads="1"/>
          </p:cNvSpPr>
          <p:nvPr/>
        </p:nvSpPr>
        <p:spPr bwMode="auto">
          <a:xfrm>
            <a:off x="928688" y="469900"/>
            <a:ext cx="561498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3400"/>
              </a:lnSpc>
              <a:spcBef>
                <a:spcPct val="0"/>
              </a:spcBef>
              <a:buFontTx/>
              <a:buNone/>
            </a:pPr>
            <a:r>
              <a:rPr lang="en-US" altLang="en-US" sz="3600">
                <a:solidFill>
                  <a:srgbClr val="0459C0"/>
                </a:solidFill>
                <a:latin typeface="Humnst777 Blk BT" pitchFamily="34" charset="0"/>
              </a:rPr>
              <a:t>Conceptual Site Plan</a:t>
            </a:r>
            <a:br>
              <a:rPr lang="en-US" altLang="en-US" sz="2000">
                <a:solidFill>
                  <a:srgbClr val="0459C0"/>
                </a:solidFill>
                <a:latin typeface="Humnst777 Blk BT" pitchFamily="34" charset="0"/>
              </a:rPr>
            </a:br>
            <a:endParaRPr lang="en-US" altLang="en-US">
              <a:solidFill>
                <a:srgbClr val="0459C0"/>
              </a:solidFill>
              <a:latin typeface="Humnst777 Blk BT" pitchFamily="34" charset="0"/>
            </a:endParaRPr>
          </a:p>
        </p:txBody>
      </p:sp>
      <p:pic>
        <p:nvPicPr>
          <p:cNvPr id="26629" name="Picture 8">
            <a:extLst>
              <a:ext uri="{FF2B5EF4-FFF2-40B4-BE49-F238E27FC236}">
                <a16:creationId xmlns:a16="http://schemas.microsoft.com/office/drawing/2014/main" id="{3956D535-7640-4C30-992C-0DD3628F8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892131" y="5999163"/>
            <a:ext cx="1885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73A7BCE-7540-477D-A4D7-035E360239E5}"/>
              </a:ext>
            </a:extLst>
          </p:cNvPr>
          <p:cNvPicPr>
            <a:picLocks noChangeAspect="1"/>
          </p:cNvPicPr>
          <p:nvPr/>
        </p:nvPicPr>
        <p:blipFill>
          <a:blip r:embed="rId5"/>
          <a:stretch>
            <a:fillRect/>
          </a:stretch>
        </p:blipFill>
        <p:spPr>
          <a:xfrm>
            <a:off x="514949" y="925000"/>
            <a:ext cx="8114101" cy="509349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loorplan">
            <a:extLst>
              <a:ext uri="{FF2B5EF4-FFF2-40B4-BE49-F238E27FC236}">
                <a16:creationId xmlns:a16="http://schemas.microsoft.com/office/drawing/2014/main" id="{B865C191-B04B-4F09-AF45-DB67979BD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88900"/>
            <a:ext cx="683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a:extLst>
              <a:ext uri="{FF2B5EF4-FFF2-40B4-BE49-F238E27FC236}">
                <a16:creationId xmlns:a16="http://schemas.microsoft.com/office/drawing/2014/main" id="{0B8C29C7-06CF-4272-8E4C-62A85375ECD0}"/>
              </a:ext>
            </a:extLst>
          </p:cNvPr>
          <p:cNvSpPr>
            <a:spLocks noChangeArrowheads="1"/>
          </p:cNvSpPr>
          <p:nvPr/>
        </p:nvSpPr>
        <p:spPr bwMode="auto">
          <a:xfrm>
            <a:off x="0" y="0"/>
            <a:ext cx="2365375" cy="6858000"/>
          </a:xfrm>
          <a:prstGeom prst="rect">
            <a:avLst/>
          </a:prstGeom>
          <a:gradFill rotWithShape="1">
            <a:gsLst>
              <a:gs pos="0">
                <a:srgbClr val="83B8F9"/>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76" name="Text Box 7">
            <a:extLst>
              <a:ext uri="{FF2B5EF4-FFF2-40B4-BE49-F238E27FC236}">
                <a16:creationId xmlns:a16="http://schemas.microsoft.com/office/drawing/2014/main" id="{16E16E90-A7FC-4A7F-B6FB-B632380D1B62}"/>
              </a:ext>
            </a:extLst>
          </p:cNvPr>
          <p:cNvSpPr txBox="1">
            <a:spLocks noChangeArrowheads="1"/>
          </p:cNvSpPr>
          <p:nvPr/>
        </p:nvSpPr>
        <p:spPr bwMode="auto">
          <a:xfrm>
            <a:off x="1157288" y="454025"/>
            <a:ext cx="68087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3900"/>
              </a:lnSpc>
              <a:spcBef>
                <a:spcPct val="0"/>
              </a:spcBef>
              <a:buFontTx/>
              <a:buNone/>
            </a:pPr>
            <a:r>
              <a:rPr lang="en-US" altLang="en-US" sz="4000">
                <a:solidFill>
                  <a:srgbClr val="0459C0"/>
                </a:solidFill>
                <a:latin typeface="Humnst777 Blk BT" pitchFamily="34" charset="0"/>
              </a:rPr>
              <a:t>Project Budget</a:t>
            </a:r>
            <a:endParaRPr lang="en-US" altLang="en-US" sz="1600">
              <a:solidFill>
                <a:srgbClr val="0459C0"/>
              </a:solidFill>
              <a:latin typeface="Humnst777 Blk BT" pitchFamily="34" charset="0"/>
            </a:endParaRPr>
          </a:p>
        </p:txBody>
      </p:sp>
      <p:pic>
        <p:nvPicPr>
          <p:cNvPr id="28677" name="Picture 6">
            <a:extLst>
              <a:ext uri="{FF2B5EF4-FFF2-40B4-BE49-F238E27FC236}">
                <a16:creationId xmlns:a16="http://schemas.microsoft.com/office/drawing/2014/main" id="{70084573-9D60-4696-B9A7-2EF91C4B51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15944" y="6061075"/>
            <a:ext cx="1885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E1E3F06E-9BD7-42E3-AEB4-6AAD67C5504D}"/>
              </a:ext>
            </a:extLst>
          </p:cNvPr>
          <p:cNvGraphicFramePr>
            <a:graphicFrameLocks noGrp="1"/>
          </p:cNvGraphicFramePr>
          <p:nvPr>
            <p:extLst>
              <p:ext uri="{D42A27DB-BD31-4B8C-83A1-F6EECF244321}">
                <p14:modId xmlns:p14="http://schemas.microsoft.com/office/powerpoint/2010/main" val="415852747"/>
              </p:ext>
            </p:extLst>
          </p:nvPr>
        </p:nvGraphicFramePr>
        <p:xfrm>
          <a:off x="463351" y="1038225"/>
          <a:ext cx="8196660" cy="5033115"/>
        </p:xfrm>
        <a:graphic>
          <a:graphicData uri="http://schemas.openxmlformats.org/drawingml/2006/table">
            <a:tbl>
              <a:tblPr firstRow="1" bandRow="1">
                <a:tableStyleId>{5C22544A-7EE6-4342-B048-85BDC9FD1C3A}</a:tableStyleId>
              </a:tblPr>
              <a:tblGrid>
                <a:gridCol w="3187590">
                  <a:extLst>
                    <a:ext uri="{9D8B030D-6E8A-4147-A177-3AD203B41FA5}">
                      <a16:colId xmlns:a16="http://schemas.microsoft.com/office/drawing/2014/main" val="2820520456"/>
                    </a:ext>
                  </a:extLst>
                </a:gridCol>
                <a:gridCol w="1593795">
                  <a:extLst>
                    <a:ext uri="{9D8B030D-6E8A-4147-A177-3AD203B41FA5}">
                      <a16:colId xmlns:a16="http://schemas.microsoft.com/office/drawing/2014/main" val="467754669"/>
                    </a:ext>
                  </a:extLst>
                </a:gridCol>
                <a:gridCol w="1604114">
                  <a:extLst>
                    <a:ext uri="{9D8B030D-6E8A-4147-A177-3AD203B41FA5}">
                      <a16:colId xmlns:a16="http://schemas.microsoft.com/office/drawing/2014/main" val="302141773"/>
                    </a:ext>
                  </a:extLst>
                </a:gridCol>
                <a:gridCol w="1811161">
                  <a:extLst>
                    <a:ext uri="{9D8B030D-6E8A-4147-A177-3AD203B41FA5}">
                      <a16:colId xmlns:a16="http://schemas.microsoft.com/office/drawing/2014/main" val="3307617832"/>
                    </a:ext>
                  </a:extLst>
                </a:gridCol>
              </a:tblGrid>
              <a:tr h="683055">
                <a:tc>
                  <a:txBody>
                    <a:bodyPr/>
                    <a:lstStyle/>
                    <a:p>
                      <a:endParaRPr lang="en-US" dirty="0"/>
                    </a:p>
                  </a:txBody>
                  <a:tcPr/>
                </a:tc>
                <a:tc>
                  <a:txBody>
                    <a:bodyPr/>
                    <a:lstStyle/>
                    <a:p>
                      <a:r>
                        <a:rPr lang="en-US" dirty="0"/>
                        <a:t>Apple Valley</a:t>
                      </a:r>
                    </a:p>
                  </a:txBody>
                  <a:tcPr/>
                </a:tc>
                <a:tc>
                  <a:txBody>
                    <a:bodyPr/>
                    <a:lstStyle/>
                    <a:p>
                      <a:r>
                        <a:rPr lang="en-US" dirty="0"/>
                        <a:t>Summitview</a:t>
                      </a:r>
                    </a:p>
                  </a:txBody>
                  <a:tcPr/>
                </a:tc>
                <a:tc>
                  <a:txBody>
                    <a:bodyPr/>
                    <a:lstStyle/>
                    <a:p>
                      <a:r>
                        <a:rPr lang="en-US" dirty="0"/>
                        <a:t>Total</a:t>
                      </a:r>
                    </a:p>
                  </a:txBody>
                  <a:tcPr/>
                </a:tc>
                <a:extLst>
                  <a:ext uri="{0D108BD9-81ED-4DB2-BD59-A6C34878D82A}">
                    <a16:rowId xmlns:a16="http://schemas.microsoft.com/office/drawing/2014/main" val="1109661604"/>
                  </a:ext>
                </a:extLst>
              </a:tr>
              <a:tr h="483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t>Professional Services Costs</a:t>
                      </a:r>
                      <a:endParaRPr lang="en-US" dirty="0"/>
                    </a:p>
                  </a:txBody>
                  <a:tcPr/>
                </a:tc>
                <a:tc>
                  <a:txBody>
                    <a:bodyPr/>
                    <a:lstStyle/>
                    <a:p>
                      <a:pPr algn="r"/>
                      <a:r>
                        <a:rPr lang="en-US" altLang="en-US" sz="1800" dirty="0"/>
                        <a:t>$2,375,700</a:t>
                      </a:r>
                      <a:endParaRPr lang="en-US" dirty="0"/>
                    </a:p>
                  </a:txBody>
                  <a:tcPr/>
                </a:tc>
                <a:tc>
                  <a:txBody>
                    <a:bodyPr/>
                    <a:lstStyle/>
                    <a:p>
                      <a:pPr algn="r"/>
                      <a:r>
                        <a:rPr lang="en-US" dirty="0"/>
                        <a:t>$1,816,600</a:t>
                      </a:r>
                    </a:p>
                  </a:txBody>
                  <a:tcPr/>
                </a:tc>
                <a:tc>
                  <a:txBody>
                    <a:bodyPr/>
                    <a:lstStyle/>
                    <a:p>
                      <a:pPr algn="r"/>
                      <a:r>
                        <a:rPr lang="en-US" dirty="0"/>
                        <a:t>$4,192,300</a:t>
                      </a:r>
                    </a:p>
                  </a:txBody>
                  <a:tcPr/>
                </a:tc>
                <a:extLst>
                  <a:ext uri="{0D108BD9-81ED-4DB2-BD59-A6C34878D82A}">
                    <a16:rowId xmlns:a16="http://schemas.microsoft.com/office/drawing/2014/main" val="466826014"/>
                  </a:ext>
                </a:extLst>
              </a:tr>
              <a:tr h="483340">
                <a:tc>
                  <a:txBody>
                    <a:bodyPr/>
                    <a:lstStyle/>
                    <a:p>
                      <a:r>
                        <a:rPr lang="en-US" altLang="en-US" sz="1800" dirty="0"/>
                        <a:t>Construction Costs</a:t>
                      </a:r>
                      <a:endParaRPr lang="en-US" dirty="0"/>
                    </a:p>
                  </a:txBody>
                  <a:tcPr/>
                </a:tc>
                <a:tc>
                  <a:txBody>
                    <a:bodyPr/>
                    <a:lstStyle/>
                    <a:p>
                      <a:pPr algn="r"/>
                      <a:r>
                        <a:rPr lang="en-US" altLang="en-US" sz="1800" dirty="0"/>
                        <a:t>$24,173,600</a:t>
                      </a:r>
                      <a:endParaRPr lang="en-US" dirty="0"/>
                    </a:p>
                  </a:txBody>
                  <a:tcPr/>
                </a:tc>
                <a:tc>
                  <a:txBody>
                    <a:bodyPr/>
                    <a:lstStyle/>
                    <a:p>
                      <a:pPr algn="r"/>
                      <a:r>
                        <a:rPr lang="en-US" dirty="0"/>
                        <a:t>$24,493,500</a:t>
                      </a:r>
                    </a:p>
                  </a:txBody>
                  <a:tcPr/>
                </a:tc>
                <a:tc>
                  <a:txBody>
                    <a:bodyPr/>
                    <a:lstStyle/>
                    <a:p>
                      <a:pPr algn="r"/>
                      <a:r>
                        <a:rPr lang="en-US" dirty="0"/>
                        <a:t>$48,667,100</a:t>
                      </a:r>
                    </a:p>
                  </a:txBody>
                  <a:tcPr/>
                </a:tc>
                <a:extLst>
                  <a:ext uri="{0D108BD9-81ED-4DB2-BD59-A6C34878D82A}">
                    <a16:rowId xmlns:a16="http://schemas.microsoft.com/office/drawing/2014/main" val="1665251906"/>
                  </a:ext>
                </a:extLst>
              </a:tr>
              <a:tr h="483340">
                <a:tc>
                  <a:txBody>
                    <a:bodyPr/>
                    <a:lstStyle/>
                    <a:p>
                      <a:r>
                        <a:rPr lang="en-US" altLang="en-US" sz="1800" dirty="0"/>
                        <a:t>Equipment &amp; Furnishings</a:t>
                      </a:r>
                      <a:endParaRPr lang="en-US" dirty="0"/>
                    </a:p>
                  </a:txBody>
                  <a:tcPr/>
                </a:tc>
                <a:tc>
                  <a:txBody>
                    <a:bodyPr/>
                    <a:lstStyle/>
                    <a:p>
                      <a:pPr algn="r"/>
                      <a:r>
                        <a:rPr lang="en-US" altLang="en-US" sz="1800" dirty="0"/>
                        <a:t>$1,514,800</a:t>
                      </a:r>
                      <a:endParaRPr lang="en-US" dirty="0"/>
                    </a:p>
                  </a:txBody>
                  <a:tcPr/>
                </a:tc>
                <a:tc>
                  <a:txBody>
                    <a:bodyPr/>
                    <a:lstStyle/>
                    <a:p>
                      <a:pPr algn="r"/>
                      <a:r>
                        <a:rPr lang="en-US" dirty="0"/>
                        <a:t>$1,514,800</a:t>
                      </a:r>
                    </a:p>
                  </a:txBody>
                  <a:tcPr/>
                </a:tc>
                <a:tc>
                  <a:txBody>
                    <a:bodyPr/>
                    <a:lstStyle/>
                    <a:p>
                      <a:pPr algn="r"/>
                      <a:r>
                        <a:rPr lang="en-US" dirty="0"/>
                        <a:t>$3,029,600</a:t>
                      </a:r>
                    </a:p>
                  </a:txBody>
                  <a:tcPr/>
                </a:tc>
                <a:extLst>
                  <a:ext uri="{0D108BD9-81ED-4DB2-BD59-A6C34878D82A}">
                    <a16:rowId xmlns:a16="http://schemas.microsoft.com/office/drawing/2014/main" val="739882021"/>
                  </a:ext>
                </a:extLst>
              </a:tr>
              <a:tr h="483340">
                <a:tc>
                  <a:txBody>
                    <a:bodyPr/>
                    <a:lstStyle/>
                    <a:p>
                      <a:r>
                        <a:rPr lang="en-US" dirty="0"/>
                        <a:t>Off Site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1800" dirty="0"/>
                        <a:t>$700,000</a:t>
                      </a:r>
                    </a:p>
                  </a:txBody>
                  <a:tcPr/>
                </a:tc>
                <a:tc>
                  <a:txBody>
                    <a:bodyPr/>
                    <a:lstStyle/>
                    <a:p>
                      <a:pPr algn="r"/>
                      <a:r>
                        <a:rPr lang="en-US" dirty="0"/>
                        <a:t>$700,000</a:t>
                      </a:r>
                    </a:p>
                  </a:txBody>
                  <a:tcPr/>
                </a:tc>
                <a:tc>
                  <a:txBody>
                    <a:bodyPr/>
                    <a:lstStyle/>
                    <a:p>
                      <a:pPr algn="r"/>
                      <a:r>
                        <a:rPr lang="en-US" dirty="0"/>
                        <a:t>$1,400,000</a:t>
                      </a:r>
                    </a:p>
                  </a:txBody>
                  <a:tcPr/>
                </a:tc>
                <a:extLst>
                  <a:ext uri="{0D108BD9-81ED-4DB2-BD59-A6C34878D82A}">
                    <a16:rowId xmlns:a16="http://schemas.microsoft.com/office/drawing/2014/main" val="721913823"/>
                  </a:ext>
                </a:extLst>
              </a:tr>
              <a:tr h="483340">
                <a:tc>
                  <a:txBody>
                    <a:bodyPr/>
                    <a:lstStyle/>
                    <a:p>
                      <a:r>
                        <a:rPr lang="en-US" dirty="0"/>
                        <a:t>Construction Administration</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1800" dirty="0"/>
                        <a:t>$875,000</a:t>
                      </a:r>
                    </a:p>
                  </a:txBody>
                  <a:tcPr/>
                </a:tc>
                <a:tc>
                  <a:txBody>
                    <a:bodyPr/>
                    <a:lstStyle/>
                    <a:p>
                      <a:pPr algn="r"/>
                      <a:r>
                        <a:rPr lang="en-US" dirty="0"/>
                        <a:t>$875,000</a:t>
                      </a:r>
                    </a:p>
                  </a:txBody>
                  <a:tcPr/>
                </a:tc>
                <a:tc>
                  <a:txBody>
                    <a:bodyPr/>
                    <a:lstStyle/>
                    <a:p>
                      <a:pPr algn="r"/>
                      <a:r>
                        <a:rPr lang="en-US" dirty="0"/>
                        <a:t>$1,750,000</a:t>
                      </a:r>
                    </a:p>
                  </a:txBody>
                  <a:tcPr/>
                </a:tc>
                <a:extLst>
                  <a:ext uri="{0D108BD9-81ED-4DB2-BD59-A6C34878D82A}">
                    <a16:rowId xmlns:a16="http://schemas.microsoft.com/office/drawing/2014/main" val="4069078692"/>
                  </a:ext>
                </a:extLst>
              </a:tr>
              <a:tr h="483340">
                <a:tc>
                  <a:txBody>
                    <a:bodyPr/>
                    <a:lstStyle/>
                    <a:p>
                      <a:r>
                        <a:rPr lang="en-US" dirty="0"/>
                        <a:t>Contingencies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1800" dirty="0"/>
                        <a:t>$2,004,400</a:t>
                      </a:r>
                    </a:p>
                  </a:txBody>
                  <a:tcPr/>
                </a:tc>
                <a:tc>
                  <a:txBody>
                    <a:bodyPr/>
                    <a:lstStyle/>
                    <a:p>
                      <a:pPr algn="r"/>
                      <a:r>
                        <a:rPr lang="en-US" dirty="0"/>
                        <a:t>$1,997,400</a:t>
                      </a:r>
                    </a:p>
                  </a:txBody>
                  <a:tcPr/>
                </a:tc>
                <a:tc>
                  <a:txBody>
                    <a:bodyPr/>
                    <a:lstStyle/>
                    <a:p>
                      <a:pPr algn="r"/>
                      <a:r>
                        <a:rPr lang="en-US" dirty="0"/>
                        <a:t>$4,001,800</a:t>
                      </a:r>
                    </a:p>
                  </a:txBody>
                  <a:tcPr/>
                </a:tc>
                <a:extLst>
                  <a:ext uri="{0D108BD9-81ED-4DB2-BD59-A6C34878D82A}">
                    <a16:rowId xmlns:a16="http://schemas.microsoft.com/office/drawing/2014/main" val="2459350508"/>
                  </a:ext>
                </a:extLst>
              </a:tr>
              <a:tr h="483340">
                <a:tc>
                  <a:txBody>
                    <a:bodyPr/>
                    <a:lstStyle/>
                    <a:p>
                      <a:r>
                        <a:rPr lang="en-US" dirty="0"/>
                        <a:t>Other Related</a:t>
                      </a:r>
                    </a:p>
                  </a:txBody>
                  <a:tcPr/>
                </a:tc>
                <a:tc>
                  <a:txBody>
                    <a:bodyPr/>
                    <a:lstStyle/>
                    <a:p>
                      <a:pPr algn="r"/>
                      <a:r>
                        <a:rPr lang="en-US" altLang="en-US" sz="1800" dirty="0"/>
                        <a:t>$1,064,800</a:t>
                      </a:r>
                      <a:endParaRPr lang="en-US" dirty="0"/>
                    </a:p>
                  </a:txBody>
                  <a:tcPr/>
                </a:tc>
                <a:tc>
                  <a:txBody>
                    <a:bodyPr/>
                    <a:lstStyle/>
                    <a:p>
                      <a:pPr algn="r"/>
                      <a:r>
                        <a:rPr lang="en-US" dirty="0"/>
                        <a:t>$1,048,000</a:t>
                      </a:r>
                    </a:p>
                  </a:txBody>
                  <a:tcPr/>
                </a:tc>
                <a:tc>
                  <a:txBody>
                    <a:bodyPr/>
                    <a:lstStyle/>
                    <a:p>
                      <a:pPr algn="r"/>
                      <a:r>
                        <a:rPr lang="en-US" dirty="0"/>
                        <a:t>$2,112,800</a:t>
                      </a:r>
                    </a:p>
                  </a:txBody>
                  <a:tcPr/>
                </a:tc>
                <a:extLst>
                  <a:ext uri="{0D108BD9-81ED-4DB2-BD59-A6C34878D82A}">
                    <a16:rowId xmlns:a16="http://schemas.microsoft.com/office/drawing/2014/main" val="1396960431"/>
                  </a:ext>
                </a:extLst>
              </a:tr>
              <a:tr h="483340">
                <a:tc>
                  <a:txBody>
                    <a:bodyPr/>
                    <a:lstStyle/>
                    <a:p>
                      <a:r>
                        <a:rPr lang="en-US" dirty="0"/>
                        <a:t>Sales Tax</a:t>
                      </a:r>
                    </a:p>
                  </a:txBody>
                  <a:tcPr/>
                </a:tc>
                <a:tc>
                  <a:txBody>
                    <a:bodyPr/>
                    <a:lstStyle/>
                    <a:p>
                      <a:pPr algn="r"/>
                      <a:r>
                        <a:rPr lang="en-US" altLang="en-US" sz="1800" u="none" dirty="0"/>
                        <a:t>$1,775,800</a:t>
                      </a:r>
                      <a:endParaRPr lang="en-US" u="none" dirty="0"/>
                    </a:p>
                  </a:txBody>
                  <a:tcPr>
                    <a:lnB w="12700" cap="flat" cmpd="sng" algn="ctr">
                      <a:solidFill>
                        <a:schemeClr val="tx1"/>
                      </a:solidFill>
                      <a:prstDash val="solid"/>
                      <a:round/>
                      <a:headEnd type="none" w="med" len="med"/>
                      <a:tailEnd type="none" w="med" len="med"/>
                    </a:lnB>
                  </a:tcPr>
                </a:tc>
                <a:tc>
                  <a:txBody>
                    <a:bodyPr/>
                    <a:lstStyle/>
                    <a:p>
                      <a:pPr algn="r"/>
                      <a:r>
                        <a:rPr lang="en-US" dirty="0"/>
                        <a:t>$1,797,700</a:t>
                      </a:r>
                    </a:p>
                  </a:txBody>
                  <a:tcPr>
                    <a:lnB w="12700" cap="flat" cmpd="sng" algn="ctr">
                      <a:solidFill>
                        <a:schemeClr val="tx1"/>
                      </a:solidFill>
                      <a:prstDash val="solid"/>
                      <a:round/>
                      <a:headEnd type="none" w="med" len="med"/>
                      <a:tailEnd type="none" w="med" len="med"/>
                    </a:lnB>
                  </a:tcPr>
                </a:tc>
                <a:tc>
                  <a:txBody>
                    <a:bodyPr/>
                    <a:lstStyle/>
                    <a:p>
                      <a:pPr algn="r"/>
                      <a:r>
                        <a:rPr lang="en-US" dirty="0"/>
                        <a:t>$3,573,500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2258519"/>
                  </a:ext>
                </a:extLst>
              </a:tr>
              <a:tr h="483340">
                <a:tc>
                  <a:txBody>
                    <a:bodyPr/>
                    <a:lstStyle/>
                    <a:p>
                      <a:pPr algn="r"/>
                      <a:r>
                        <a:rPr lang="en-US" dirty="0"/>
                        <a:t>TOTAL</a:t>
                      </a:r>
                    </a:p>
                  </a:txBody>
                  <a:tcPr/>
                </a:tc>
                <a:tc>
                  <a:txBody>
                    <a:bodyPr/>
                    <a:lstStyle/>
                    <a:p>
                      <a:pPr algn="r"/>
                      <a:r>
                        <a:rPr lang="en-US" dirty="0"/>
                        <a:t>$34,484,100</a:t>
                      </a:r>
                    </a:p>
                  </a:txBody>
                  <a:tcPr>
                    <a:lnT w="12700" cap="flat" cmpd="sng" algn="ctr">
                      <a:solidFill>
                        <a:schemeClr val="tx1"/>
                      </a:solidFill>
                      <a:prstDash val="solid"/>
                      <a:round/>
                      <a:headEnd type="none" w="med" len="med"/>
                      <a:tailEnd type="none" w="med" len="med"/>
                    </a:lnT>
                  </a:tcPr>
                </a:tc>
                <a:tc>
                  <a:txBody>
                    <a:bodyPr/>
                    <a:lstStyle/>
                    <a:p>
                      <a:pPr algn="r"/>
                      <a:r>
                        <a:rPr lang="en-US" dirty="0"/>
                        <a:t>$34,243,000</a:t>
                      </a:r>
                    </a:p>
                  </a:txBody>
                  <a:tcPr>
                    <a:lnT w="12700" cap="flat" cmpd="sng" algn="ctr">
                      <a:solidFill>
                        <a:schemeClr val="tx1"/>
                      </a:solidFill>
                      <a:prstDash val="solid"/>
                      <a:round/>
                      <a:headEnd type="none" w="med" len="med"/>
                      <a:tailEnd type="none" w="med" len="med"/>
                    </a:lnT>
                  </a:tcPr>
                </a:tc>
                <a:tc>
                  <a:txBody>
                    <a:bodyPr/>
                    <a:lstStyle/>
                    <a:p>
                      <a:pPr algn="r"/>
                      <a:r>
                        <a:rPr lang="en-US" dirty="0"/>
                        <a:t>$68,727,100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14718416"/>
                  </a:ext>
                </a:extLst>
              </a:tr>
            </a:tbl>
          </a:graphicData>
        </a:graphic>
      </p:graphicFrame>
    </p:spTree>
    <p:extLst>
      <p:ext uri="{BB962C8B-B14F-4D97-AF65-F5344CB8AC3E}">
        <p14:creationId xmlns:p14="http://schemas.microsoft.com/office/powerpoint/2010/main" val="4073780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loorplan">
            <a:extLst>
              <a:ext uri="{FF2B5EF4-FFF2-40B4-BE49-F238E27FC236}">
                <a16:creationId xmlns:a16="http://schemas.microsoft.com/office/drawing/2014/main" id="{CC96E3F2-C434-48F7-97A8-2641E483B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838" y="0"/>
            <a:ext cx="683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a:extLst>
              <a:ext uri="{FF2B5EF4-FFF2-40B4-BE49-F238E27FC236}">
                <a16:creationId xmlns:a16="http://schemas.microsoft.com/office/drawing/2014/main" id="{6E8861FB-1D29-489C-A58D-81C74ACF190B}"/>
              </a:ext>
            </a:extLst>
          </p:cNvPr>
          <p:cNvSpPr>
            <a:spLocks noChangeArrowheads="1"/>
          </p:cNvSpPr>
          <p:nvPr/>
        </p:nvSpPr>
        <p:spPr bwMode="auto">
          <a:xfrm>
            <a:off x="0" y="0"/>
            <a:ext cx="2365375" cy="6858000"/>
          </a:xfrm>
          <a:prstGeom prst="rect">
            <a:avLst/>
          </a:prstGeom>
          <a:gradFill rotWithShape="1">
            <a:gsLst>
              <a:gs pos="0">
                <a:srgbClr val="83B8F9"/>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24" name="Text Box 7">
            <a:extLst>
              <a:ext uri="{FF2B5EF4-FFF2-40B4-BE49-F238E27FC236}">
                <a16:creationId xmlns:a16="http://schemas.microsoft.com/office/drawing/2014/main" id="{754BC118-4F29-45AC-9EBD-31787683D2CD}"/>
              </a:ext>
            </a:extLst>
          </p:cNvPr>
          <p:cNvSpPr txBox="1">
            <a:spLocks noChangeArrowheads="1"/>
          </p:cNvSpPr>
          <p:nvPr/>
        </p:nvSpPr>
        <p:spPr bwMode="auto">
          <a:xfrm>
            <a:off x="1157288" y="454025"/>
            <a:ext cx="68087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3900"/>
              </a:lnSpc>
              <a:spcBef>
                <a:spcPct val="0"/>
              </a:spcBef>
              <a:buFontTx/>
              <a:buNone/>
            </a:pPr>
            <a:r>
              <a:rPr lang="en-US" altLang="en-US" sz="4000">
                <a:solidFill>
                  <a:srgbClr val="0459C0"/>
                </a:solidFill>
                <a:latin typeface="Humnst777 Blk BT" pitchFamily="34" charset="0"/>
              </a:rPr>
              <a:t>Project Schedule</a:t>
            </a:r>
          </a:p>
          <a:p>
            <a:pPr eaLnBrk="1" hangingPunct="1">
              <a:lnSpc>
                <a:spcPts val="3900"/>
              </a:lnSpc>
              <a:spcBef>
                <a:spcPct val="0"/>
              </a:spcBef>
              <a:buFontTx/>
              <a:buNone/>
            </a:pPr>
            <a:r>
              <a:rPr lang="en-US" altLang="en-US" sz="4000">
                <a:solidFill>
                  <a:srgbClr val="0459C0"/>
                </a:solidFill>
                <a:latin typeface="Humnst777 Blk BT" pitchFamily="34" charset="0"/>
              </a:rPr>
              <a:t>	</a:t>
            </a:r>
            <a:endParaRPr lang="en-US" altLang="en-US" sz="1600">
              <a:solidFill>
                <a:srgbClr val="0459C0"/>
              </a:solidFill>
              <a:latin typeface="Humnst777 Blk BT" pitchFamily="34" charset="0"/>
            </a:endParaRPr>
          </a:p>
        </p:txBody>
      </p:sp>
      <p:pic>
        <p:nvPicPr>
          <p:cNvPr id="30725" name="Picture 7">
            <a:extLst>
              <a:ext uri="{FF2B5EF4-FFF2-40B4-BE49-F238E27FC236}">
                <a16:creationId xmlns:a16="http://schemas.microsoft.com/office/drawing/2014/main" id="{64F117E8-6FED-4B59-BCA2-8882ED7607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38169" y="5927725"/>
            <a:ext cx="1885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292CE94-823C-4D76-A1D2-183ECB99283F}"/>
              </a:ext>
            </a:extLst>
          </p:cNvPr>
          <p:cNvPicPr>
            <a:picLocks noChangeAspect="1"/>
          </p:cNvPicPr>
          <p:nvPr/>
        </p:nvPicPr>
        <p:blipFill>
          <a:blip r:embed="rId5"/>
          <a:stretch>
            <a:fillRect/>
          </a:stretch>
        </p:blipFill>
        <p:spPr>
          <a:xfrm>
            <a:off x="0" y="1175122"/>
            <a:ext cx="9144000" cy="450775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loorplan">
            <a:extLst>
              <a:ext uri="{FF2B5EF4-FFF2-40B4-BE49-F238E27FC236}">
                <a16:creationId xmlns:a16="http://schemas.microsoft.com/office/drawing/2014/main" id="{1E5B9165-9CB6-4293-B7C8-F8278DA15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038" y="0"/>
            <a:ext cx="683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EC7DAB7F-816E-4022-964D-C394A69E8BB1}"/>
              </a:ext>
            </a:extLst>
          </p:cNvPr>
          <p:cNvSpPr>
            <a:spLocks noChangeArrowheads="1"/>
          </p:cNvSpPr>
          <p:nvPr/>
        </p:nvSpPr>
        <p:spPr bwMode="auto">
          <a:xfrm>
            <a:off x="0" y="0"/>
            <a:ext cx="2365375" cy="6858000"/>
          </a:xfrm>
          <a:prstGeom prst="rect">
            <a:avLst/>
          </a:prstGeom>
          <a:gradFill rotWithShape="1">
            <a:gsLst>
              <a:gs pos="0">
                <a:srgbClr val="83B8F9"/>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36" name="Text Box 7">
            <a:extLst>
              <a:ext uri="{FF2B5EF4-FFF2-40B4-BE49-F238E27FC236}">
                <a16:creationId xmlns:a16="http://schemas.microsoft.com/office/drawing/2014/main" id="{E09290CE-C836-42A4-9FB9-AC6BC4AC181C}"/>
              </a:ext>
            </a:extLst>
          </p:cNvPr>
          <p:cNvSpPr txBox="1">
            <a:spLocks noChangeArrowheads="1"/>
          </p:cNvSpPr>
          <p:nvPr/>
        </p:nvSpPr>
        <p:spPr bwMode="auto">
          <a:xfrm>
            <a:off x="701675" y="454025"/>
            <a:ext cx="8213725" cy="96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3900"/>
              </a:lnSpc>
              <a:spcBef>
                <a:spcPct val="0"/>
              </a:spcBef>
              <a:buFontTx/>
              <a:buNone/>
            </a:pPr>
            <a:r>
              <a:rPr lang="en-US" altLang="en-US" sz="3100" dirty="0">
                <a:solidFill>
                  <a:srgbClr val="0459C0"/>
                </a:solidFill>
                <a:latin typeface="Humnst777 Blk BT" pitchFamily="34" charset="0"/>
              </a:rPr>
              <a:t>Why is the Apple Valley &amp; Summitview Replacement Project suited for GC/CM ?</a:t>
            </a:r>
          </a:p>
        </p:txBody>
      </p:sp>
      <p:sp>
        <p:nvSpPr>
          <p:cNvPr id="26629" name="Rectangle 7">
            <a:extLst>
              <a:ext uri="{FF2B5EF4-FFF2-40B4-BE49-F238E27FC236}">
                <a16:creationId xmlns:a16="http://schemas.microsoft.com/office/drawing/2014/main" id="{6124F00A-0C63-4911-AF2E-0F9E468BAE9C}"/>
              </a:ext>
            </a:extLst>
          </p:cNvPr>
          <p:cNvSpPr>
            <a:spLocks noChangeArrowheads="1"/>
          </p:cNvSpPr>
          <p:nvPr/>
        </p:nvSpPr>
        <p:spPr bwMode="auto">
          <a:xfrm>
            <a:off x="671513" y="1503363"/>
            <a:ext cx="804386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dirty="0"/>
              <a:t>RCW 39.10.340:</a:t>
            </a:r>
          </a:p>
          <a:p>
            <a:pPr eaLnBrk="1" hangingPunct="1">
              <a:spcBef>
                <a:spcPct val="0"/>
              </a:spcBef>
              <a:buFontTx/>
              <a:buNone/>
              <a:defRPr/>
            </a:pPr>
            <a:endParaRPr lang="en-US" altLang="en-US" sz="1200" dirty="0"/>
          </a:p>
          <a:p>
            <a:pPr marL="342900" indent="-342900" eaLnBrk="1" hangingPunct="1">
              <a:spcBef>
                <a:spcPct val="0"/>
              </a:spcBef>
              <a:buFont typeface="Wingdings" panose="05000000000000000000" pitchFamily="2" charset="2"/>
              <a:buChar char="q"/>
              <a:defRPr/>
            </a:pPr>
            <a:r>
              <a:rPr lang="en-US" altLang="en-US" sz="2000" dirty="0"/>
              <a:t>The project involves complex scheduling, coordination and phasing:</a:t>
            </a:r>
          </a:p>
          <a:p>
            <a:pPr eaLnBrk="1" hangingPunct="1">
              <a:spcBef>
                <a:spcPct val="0"/>
              </a:spcBef>
              <a:buFontTx/>
              <a:buNone/>
              <a:defRPr/>
            </a:pPr>
            <a:endParaRPr lang="en-US" altLang="en-US" sz="2000" dirty="0"/>
          </a:p>
          <a:p>
            <a:pPr marL="1143000" lvl="1" eaLnBrk="1" hangingPunct="1">
              <a:spcBef>
                <a:spcPct val="0"/>
              </a:spcBef>
              <a:buFont typeface="Arial" panose="020B0604020202020204" pitchFamily="34" charset="0"/>
              <a:buChar char="•"/>
              <a:defRPr/>
            </a:pPr>
            <a:r>
              <a:rPr lang="en-US" altLang="en-US" sz="2000" dirty="0"/>
              <a:t>The district is growing in an upward trend and all students are currently being housed in the freshman campus and therefore the schools needs to be on-line as soon as possible. Hiring the GC early is critical to maintaining this aggressive schedule.</a:t>
            </a:r>
          </a:p>
          <a:p>
            <a:pPr lvl="1" indent="0" eaLnBrk="1" hangingPunct="1">
              <a:spcBef>
                <a:spcPct val="0"/>
              </a:spcBef>
              <a:buFontTx/>
              <a:buNone/>
              <a:defRPr/>
            </a:pPr>
            <a:endParaRPr lang="en-US" altLang="en-US" sz="2000" dirty="0"/>
          </a:p>
          <a:p>
            <a:pPr marL="1143000" lvl="1" eaLnBrk="1" hangingPunct="1">
              <a:spcBef>
                <a:spcPct val="0"/>
              </a:spcBef>
              <a:buFont typeface="Arial" panose="020B0604020202020204" pitchFamily="34" charset="0"/>
              <a:buChar char="•"/>
              <a:defRPr/>
            </a:pPr>
            <a:r>
              <a:rPr lang="en-US" altLang="en-US" sz="2000" dirty="0"/>
              <a:t>A phased approach to construction will help solve volatile escalation concerns </a:t>
            </a:r>
            <a:r>
              <a:rPr lang="en-US" sz="2000" dirty="0">
                <a:ea typeface="Times New Roman" panose="02020603050405020304" pitchFamily="18" charset="0"/>
              </a:rPr>
              <a:t>and a skilled GC/CM can coordinate early bid packages and release of main bid packages in order for work to phase in a manner that will result in success for the project.</a:t>
            </a:r>
          </a:p>
          <a:p>
            <a:pPr marL="1143000" lvl="1" eaLnBrk="1" hangingPunct="1">
              <a:spcBef>
                <a:spcPct val="0"/>
              </a:spcBef>
              <a:buFont typeface="Arial" panose="020B0604020202020204" pitchFamily="34" charset="0"/>
              <a:buChar char="•"/>
              <a:defRPr/>
            </a:pPr>
            <a:endParaRPr lang="en-US" altLang="en-US" sz="2000" dirty="0"/>
          </a:p>
          <a:p>
            <a:pPr eaLnBrk="1" hangingPunct="1">
              <a:spcBef>
                <a:spcPct val="0"/>
              </a:spcBef>
              <a:buFontTx/>
              <a:buNone/>
              <a:defRPr/>
            </a:pPr>
            <a:endParaRPr lang="en-US" altLang="en-US" sz="2000" dirty="0"/>
          </a:p>
        </p:txBody>
      </p:sp>
      <p:pic>
        <p:nvPicPr>
          <p:cNvPr id="18438" name="Picture 7">
            <a:extLst>
              <a:ext uri="{FF2B5EF4-FFF2-40B4-BE49-F238E27FC236}">
                <a16:creationId xmlns:a16="http://schemas.microsoft.com/office/drawing/2014/main" id="{158E0E4D-FD1E-4EF9-802A-9B7B6B21A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39756" y="5970588"/>
            <a:ext cx="1885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loorplan">
            <a:extLst>
              <a:ext uri="{FF2B5EF4-FFF2-40B4-BE49-F238E27FC236}">
                <a16:creationId xmlns:a16="http://schemas.microsoft.com/office/drawing/2014/main" id="{1B381E7E-A02E-48C4-A7BF-2B5A9631B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038" y="0"/>
            <a:ext cx="683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a:extLst>
              <a:ext uri="{FF2B5EF4-FFF2-40B4-BE49-F238E27FC236}">
                <a16:creationId xmlns:a16="http://schemas.microsoft.com/office/drawing/2014/main" id="{E1E981E9-F96F-4176-B635-998497F687D5}"/>
              </a:ext>
            </a:extLst>
          </p:cNvPr>
          <p:cNvSpPr>
            <a:spLocks noChangeArrowheads="1"/>
          </p:cNvSpPr>
          <p:nvPr/>
        </p:nvSpPr>
        <p:spPr bwMode="auto">
          <a:xfrm>
            <a:off x="0" y="0"/>
            <a:ext cx="2365375" cy="6858000"/>
          </a:xfrm>
          <a:prstGeom prst="rect">
            <a:avLst/>
          </a:prstGeom>
          <a:gradFill rotWithShape="1">
            <a:gsLst>
              <a:gs pos="0">
                <a:srgbClr val="83B8F9"/>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484" name="Text Box 7">
            <a:extLst>
              <a:ext uri="{FF2B5EF4-FFF2-40B4-BE49-F238E27FC236}">
                <a16:creationId xmlns:a16="http://schemas.microsoft.com/office/drawing/2014/main" id="{6118169A-DBE9-4192-B479-AC1169558E57}"/>
              </a:ext>
            </a:extLst>
          </p:cNvPr>
          <p:cNvSpPr txBox="1">
            <a:spLocks noChangeArrowheads="1"/>
          </p:cNvSpPr>
          <p:nvPr/>
        </p:nvSpPr>
        <p:spPr bwMode="auto">
          <a:xfrm>
            <a:off x="701675" y="454025"/>
            <a:ext cx="821372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3900"/>
              </a:lnSpc>
              <a:spcBef>
                <a:spcPct val="0"/>
              </a:spcBef>
              <a:buFontTx/>
              <a:buNone/>
            </a:pPr>
            <a:r>
              <a:rPr lang="en-US" altLang="en-US" sz="3100" dirty="0">
                <a:solidFill>
                  <a:srgbClr val="0459C0"/>
                </a:solidFill>
                <a:latin typeface="Humnst777 Blk BT" pitchFamily="34" charset="0"/>
              </a:rPr>
              <a:t>Why is the Apple Valley &amp; Summitview Replacement Project suited for GC/CM ?</a:t>
            </a:r>
          </a:p>
        </p:txBody>
      </p:sp>
      <p:sp>
        <p:nvSpPr>
          <p:cNvPr id="26629" name="Rectangle 7">
            <a:extLst>
              <a:ext uri="{FF2B5EF4-FFF2-40B4-BE49-F238E27FC236}">
                <a16:creationId xmlns:a16="http://schemas.microsoft.com/office/drawing/2014/main" id="{6124F00A-0C63-4911-AF2E-0F9E468BAE9C}"/>
              </a:ext>
            </a:extLst>
          </p:cNvPr>
          <p:cNvSpPr>
            <a:spLocks noChangeArrowheads="1"/>
          </p:cNvSpPr>
          <p:nvPr/>
        </p:nvSpPr>
        <p:spPr bwMode="auto">
          <a:xfrm>
            <a:off x="585788" y="1462088"/>
            <a:ext cx="8043862"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dirty="0"/>
              <a:t>RCW 39.10.340:</a:t>
            </a:r>
          </a:p>
          <a:p>
            <a:pPr eaLnBrk="1" hangingPunct="1">
              <a:spcBef>
                <a:spcPct val="0"/>
              </a:spcBef>
              <a:buFontTx/>
              <a:buNone/>
              <a:defRPr/>
            </a:pPr>
            <a:endParaRPr lang="en-US" altLang="en-US" sz="1200" dirty="0"/>
          </a:p>
          <a:p>
            <a:pPr marL="342900" indent="-342900" eaLnBrk="1" hangingPunct="1">
              <a:spcBef>
                <a:spcPct val="0"/>
              </a:spcBef>
              <a:buFont typeface="Wingdings" panose="05000000000000000000" pitchFamily="2" charset="2"/>
              <a:buChar char="q"/>
              <a:defRPr/>
            </a:pPr>
            <a:r>
              <a:rPr lang="en-US" altLang="en-US" sz="2000" dirty="0"/>
              <a:t>The involvement of the GC/CM is </a:t>
            </a:r>
            <a:r>
              <a:rPr lang="en-US" sz="2000" dirty="0">
                <a:ea typeface="Times New Roman" panose="02020603050405020304" pitchFamily="18" charset="0"/>
              </a:rPr>
              <a:t>critical during the design phase</a:t>
            </a:r>
            <a:r>
              <a:rPr lang="en-US" altLang="en-US" sz="2000" dirty="0"/>
              <a:t>:</a:t>
            </a:r>
          </a:p>
          <a:p>
            <a:pPr eaLnBrk="1" hangingPunct="1">
              <a:spcBef>
                <a:spcPct val="0"/>
              </a:spcBef>
              <a:buFontTx/>
              <a:buNone/>
              <a:defRPr/>
            </a:pPr>
            <a:endParaRPr lang="en-US" altLang="en-US" sz="1100" dirty="0"/>
          </a:p>
          <a:p>
            <a:pPr marL="1143000" lvl="1" eaLnBrk="1" hangingPunct="1">
              <a:spcBef>
                <a:spcPct val="0"/>
              </a:spcBef>
              <a:buFont typeface="Arial" panose="020B0604020202020204" pitchFamily="34" charset="0"/>
              <a:buChar char="•"/>
              <a:defRPr/>
            </a:pPr>
            <a:r>
              <a:rPr lang="en-US" altLang="en-US" sz="1800" dirty="0"/>
              <a:t>The </a:t>
            </a:r>
            <a:r>
              <a:rPr lang="en-US" sz="1800" dirty="0">
                <a:ea typeface="Times New Roman" panose="02020603050405020304" pitchFamily="18" charset="0"/>
              </a:rPr>
              <a:t>GC/CM’s involvement during the design phase is especially critical in our </a:t>
            </a:r>
            <a:r>
              <a:rPr lang="en-US" altLang="en-US" sz="1800" dirty="0"/>
              <a:t>regional construction market, where cost escalation is high, subcontractors and suppliers are at capacity, and bidding conditions are unpredictable.</a:t>
            </a:r>
          </a:p>
          <a:p>
            <a:pPr lvl="1" indent="0" eaLnBrk="1" hangingPunct="1">
              <a:spcBef>
                <a:spcPct val="0"/>
              </a:spcBef>
              <a:buFontTx/>
              <a:buNone/>
              <a:defRPr/>
            </a:pPr>
            <a:r>
              <a:rPr lang="en-US" altLang="en-US" sz="1800" dirty="0"/>
              <a:t> </a:t>
            </a:r>
          </a:p>
          <a:p>
            <a:pPr marL="1143000" lvl="1" eaLnBrk="1" hangingPunct="1">
              <a:spcBef>
                <a:spcPct val="0"/>
              </a:spcBef>
              <a:buFont typeface="Arial" panose="020B0604020202020204" pitchFamily="34" charset="0"/>
              <a:buChar char="•"/>
              <a:defRPr/>
            </a:pPr>
            <a:r>
              <a:rPr lang="en-US" sz="1800" dirty="0">
                <a:ea typeface="Times New Roman" panose="02020603050405020304" pitchFamily="18" charset="0"/>
              </a:rPr>
              <a:t>The local Yakima market is extremely limited and busy and stretching the limits of the local area subcontractors. </a:t>
            </a:r>
          </a:p>
          <a:p>
            <a:pPr lvl="1" indent="0" eaLnBrk="1" hangingPunct="1">
              <a:spcBef>
                <a:spcPct val="0"/>
              </a:spcBef>
              <a:buFontTx/>
              <a:buNone/>
              <a:defRPr/>
            </a:pPr>
            <a:endParaRPr lang="en-US" sz="1800" dirty="0">
              <a:ea typeface="Times New Roman" panose="02020603050405020304" pitchFamily="18" charset="0"/>
            </a:endParaRPr>
          </a:p>
          <a:p>
            <a:pPr marL="1143000" lvl="1" eaLnBrk="1" hangingPunct="1">
              <a:spcBef>
                <a:spcPct val="0"/>
              </a:spcBef>
              <a:buFont typeface="Arial" panose="020B0604020202020204" pitchFamily="34" charset="0"/>
              <a:buChar char="•"/>
              <a:defRPr/>
            </a:pPr>
            <a:r>
              <a:rPr lang="en-US" sz="1800" dirty="0">
                <a:ea typeface="Times New Roman" panose="02020603050405020304" pitchFamily="18" charset="0"/>
              </a:rPr>
              <a:t>GC/CM will also provide input into the products, installation methods and materials used to optimize the return on investment. </a:t>
            </a:r>
          </a:p>
          <a:p>
            <a:pPr lvl="1" indent="0" eaLnBrk="1" hangingPunct="1">
              <a:spcBef>
                <a:spcPct val="0"/>
              </a:spcBef>
              <a:buFontTx/>
              <a:buNone/>
              <a:defRPr/>
            </a:pPr>
            <a:endParaRPr lang="en-US" sz="1800" dirty="0">
              <a:ea typeface="Times New Roman" panose="02020603050405020304" pitchFamily="18" charset="0"/>
            </a:endParaRPr>
          </a:p>
          <a:p>
            <a:pPr marL="1143000" lvl="1" eaLnBrk="1" hangingPunct="1">
              <a:spcBef>
                <a:spcPct val="0"/>
              </a:spcBef>
              <a:buFont typeface="Arial" panose="020B0604020202020204" pitchFamily="34" charset="0"/>
              <a:buChar char="•"/>
              <a:defRPr/>
            </a:pPr>
            <a:r>
              <a:rPr lang="en-US" sz="1800" dirty="0">
                <a:ea typeface="Times New Roman" panose="02020603050405020304" pitchFamily="18" charset="0"/>
              </a:rPr>
              <a:t>On-going value engineering and constructability review provides real time information in a uncertain market.</a:t>
            </a:r>
            <a:endParaRPr lang="en-US" altLang="en-US" sz="1800" dirty="0"/>
          </a:p>
          <a:p>
            <a:pPr eaLnBrk="1" hangingPunct="1">
              <a:spcBef>
                <a:spcPct val="0"/>
              </a:spcBef>
              <a:buFontTx/>
              <a:buNone/>
              <a:defRPr/>
            </a:pPr>
            <a:endParaRPr lang="en-US" altLang="en-US" sz="2000" dirty="0"/>
          </a:p>
        </p:txBody>
      </p:sp>
      <p:pic>
        <p:nvPicPr>
          <p:cNvPr id="20486" name="Picture 7">
            <a:extLst>
              <a:ext uri="{FF2B5EF4-FFF2-40B4-BE49-F238E27FC236}">
                <a16:creationId xmlns:a16="http://schemas.microsoft.com/office/drawing/2014/main" id="{8F473C20-E2B5-4B98-9BED-55F3182CEB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39756" y="5970588"/>
            <a:ext cx="1885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loorplan">
            <a:extLst>
              <a:ext uri="{FF2B5EF4-FFF2-40B4-BE49-F238E27FC236}">
                <a16:creationId xmlns:a16="http://schemas.microsoft.com/office/drawing/2014/main" id="{F8E67B02-0D05-401A-A5F1-57515C4A8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038" y="0"/>
            <a:ext cx="683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a:extLst>
              <a:ext uri="{FF2B5EF4-FFF2-40B4-BE49-F238E27FC236}">
                <a16:creationId xmlns:a16="http://schemas.microsoft.com/office/drawing/2014/main" id="{7FE691B2-8F88-4249-AECD-5E38F3D79CDA}"/>
              </a:ext>
            </a:extLst>
          </p:cNvPr>
          <p:cNvSpPr>
            <a:spLocks noChangeArrowheads="1"/>
          </p:cNvSpPr>
          <p:nvPr/>
        </p:nvSpPr>
        <p:spPr bwMode="auto">
          <a:xfrm>
            <a:off x="-22225" y="30163"/>
            <a:ext cx="2365375" cy="6858000"/>
          </a:xfrm>
          <a:prstGeom prst="rect">
            <a:avLst/>
          </a:prstGeom>
          <a:gradFill rotWithShape="1">
            <a:gsLst>
              <a:gs pos="0">
                <a:srgbClr val="83B8F9"/>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2" name="Text Box 7">
            <a:extLst>
              <a:ext uri="{FF2B5EF4-FFF2-40B4-BE49-F238E27FC236}">
                <a16:creationId xmlns:a16="http://schemas.microsoft.com/office/drawing/2014/main" id="{395AEEE1-7C1A-4854-95B5-57B11AFF1ED4}"/>
              </a:ext>
            </a:extLst>
          </p:cNvPr>
          <p:cNvSpPr txBox="1">
            <a:spLocks noChangeArrowheads="1"/>
          </p:cNvSpPr>
          <p:nvPr/>
        </p:nvSpPr>
        <p:spPr bwMode="auto">
          <a:xfrm>
            <a:off x="701675" y="454025"/>
            <a:ext cx="821372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3900"/>
              </a:lnSpc>
              <a:spcBef>
                <a:spcPct val="0"/>
              </a:spcBef>
              <a:buFontTx/>
              <a:buNone/>
            </a:pPr>
            <a:r>
              <a:rPr lang="en-US" altLang="en-US" sz="3100" dirty="0">
                <a:solidFill>
                  <a:srgbClr val="0459C0"/>
                </a:solidFill>
                <a:latin typeface="Humnst777 Blk BT" pitchFamily="34" charset="0"/>
              </a:rPr>
              <a:t>Why is the Apple Valley &amp; Summitview Replacement Project suited for GC/CM ?</a:t>
            </a:r>
          </a:p>
        </p:txBody>
      </p:sp>
      <p:sp>
        <p:nvSpPr>
          <p:cNvPr id="26629" name="Rectangle 7">
            <a:extLst>
              <a:ext uri="{FF2B5EF4-FFF2-40B4-BE49-F238E27FC236}">
                <a16:creationId xmlns:a16="http://schemas.microsoft.com/office/drawing/2014/main" id="{6124F00A-0C63-4911-AF2E-0F9E468BAE9C}"/>
              </a:ext>
            </a:extLst>
          </p:cNvPr>
          <p:cNvSpPr>
            <a:spLocks noChangeArrowheads="1"/>
          </p:cNvSpPr>
          <p:nvPr/>
        </p:nvSpPr>
        <p:spPr bwMode="auto">
          <a:xfrm>
            <a:off x="625475" y="1428750"/>
            <a:ext cx="804545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dirty="0"/>
              <a:t>RCW 39.10.340:</a:t>
            </a:r>
          </a:p>
          <a:p>
            <a:pPr eaLnBrk="1" hangingPunct="1">
              <a:spcBef>
                <a:spcPct val="0"/>
              </a:spcBef>
              <a:buFontTx/>
              <a:buNone/>
              <a:defRPr/>
            </a:pPr>
            <a:endParaRPr lang="en-US" altLang="en-US" sz="1000" dirty="0"/>
          </a:p>
          <a:p>
            <a:pPr marL="342900" indent="-342900" eaLnBrk="1" hangingPunct="1">
              <a:spcBef>
                <a:spcPct val="0"/>
              </a:spcBef>
              <a:buFont typeface="Wingdings" panose="05000000000000000000" pitchFamily="2" charset="2"/>
              <a:buChar char="q"/>
              <a:defRPr/>
            </a:pPr>
            <a:r>
              <a:rPr lang="en-US" sz="2000" dirty="0">
                <a:ea typeface="Times New Roman" panose="02020603050405020304" pitchFamily="18" charset="0"/>
              </a:rPr>
              <a:t>The project encompasses a complex or technical work environment:</a:t>
            </a:r>
          </a:p>
          <a:p>
            <a:pPr eaLnBrk="1" hangingPunct="1">
              <a:spcBef>
                <a:spcPct val="0"/>
              </a:spcBef>
              <a:buFontTx/>
              <a:buNone/>
              <a:defRPr/>
            </a:pPr>
            <a:endParaRPr lang="en-US" sz="1400" dirty="0">
              <a:ea typeface="Times New Roman" panose="02020603050405020304" pitchFamily="18" charset="0"/>
            </a:endParaRPr>
          </a:p>
          <a:p>
            <a:pPr marL="1143000" lvl="1" eaLnBrk="1" hangingPunct="1">
              <a:spcBef>
                <a:spcPct val="0"/>
              </a:spcBef>
              <a:buFont typeface="Arial" panose="020B0604020202020204" pitchFamily="34" charset="0"/>
              <a:buChar char="•"/>
              <a:defRPr/>
            </a:pPr>
            <a:r>
              <a:rPr lang="en-US" altLang="en-US" sz="1800" dirty="0"/>
              <a:t>The neighborhood will be skeptical that this project can be delivered with minimal disruption to the neighborhood. Having the contractor mitigate these concerns early will ease their anxiety and help the public hearing process go more smoothly.</a:t>
            </a:r>
          </a:p>
          <a:p>
            <a:pPr lvl="1" indent="0" eaLnBrk="1" hangingPunct="1">
              <a:spcBef>
                <a:spcPct val="0"/>
              </a:spcBef>
              <a:buFontTx/>
              <a:buNone/>
              <a:defRPr/>
            </a:pPr>
            <a:endParaRPr lang="en-US" altLang="en-US" sz="1800" dirty="0"/>
          </a:p>
          <a:p>
            <a:pPr marL="1143000" lvl="1" eaLnBrk="1" hangingPunct="1">
              <a:spcBef>
                <a:spcPct val="0"/>
              </a:spcBef>
              <a:buFont typeface="Arial" panose="020B0604020202020204" pitchFamily="34" charset="0"/>
              <a:buChar char="•"/>
              <a:defRPr/>
            </a:pPr>
            <a:r>
              <a:rPr lang="en-US" altLang="en-US" sz="1800" dirty="0"/>
              <a:t>Preliminary understanding of soil conditions notes contaminated soils at Apple Valley which have to be addressed</a:t>
            </a:r>
          </a:p>
          <a:p>
            <a:pPr marL="1143000" lvl="1" eaLnBrk="1" hangingPunct="1">
              <a:spcBef>
                <a:spcPct val="0"/>
              </a:spcBef>
              <a:buFont typeface="Arial" panose="020B0604020202020204" pitchFamily="34" charset="0"/>
              <a:buChar char="•"/>
              <a:defRPr/>
            </a:pPr>
            <a:endParaRPr lang="en-US" altLang="en-US" sz="1800" dirty="0"/>
          </a:p>
          <a:p>
            <a:pPr marL="1143000" lvl="1" eaLnBrk="1" hangingPunct="1">
              <a:spcBef>
                <a:spcPct val="0"/>
              </a:spcBef>
              <a:buFont typeface="Arial" panose="020B0604020202020204" pitchFamily="34" charset="0"/>
              <a:buChar char="•"/>
              <a:defRPr/>
            </a:pPr>
            <a:r>
              <a:rPr lang="en-US" altLang="en-US" sz="1800" dirty="0"/>
              <a:t>Sites are located two miles from each other on staggered schedule which only a skilled GC/CM can properly oversee and move contracting crews between.</a:t>
            </a:r>
            <a:endParaRPr lang="en-US" altLang="en-US" sz="2000" dirty="0"/>
          </a:p>
        </p:txBody>
      </p:sp>
      <p:pic>
        <p:nvPicPr>
          <p:cNvPr id="22534" name="Picture 7">
            <a:extLst>
              <a:ext uri="{FF2B5EF4-FFF2-40B4-BE49-F238E27FC236}">
                <a16:creationId xmlns:a16="http://schemas.microsoft.com/office/drawing/2014/main" id="{F5A5B3B8-0C9B-466E-9D0E-B705347F2F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39756" y="5970588"/>
            <a:ext cx="1885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loorplan">
            <a:extLst>
              <a:ext uri="{FF2B5EF4-FFF2-40B4-BE49-F238E27FC236}">
                <a16:creationId xmlns:a16="http://schemas.microsoft.com/office/drawing/2014/main" id="{A1F8B62B-EDDF-41B0-B4CF-0268733ED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975" y="88900"/>
            <a:ext cx="683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a:extLst>
              <a:ext uri="{FF2B5EF4-FFF2-40B4-BE49-F238E27FC236}">
                <a16:creationId xmlns:a16="http://schemas.microsoft.com/office/drawing/2014/main" id="{D6E392AD-7F9A-4E79-9A32-359FC08D13BA}"/>
              </a:ext>
            </a:extLst>
          </p:cNvPr>
          <p:cNvSpPr>
            <a:spLocks noChangeArrowheads="1"/>
          </p:cNvSpPr>
          <p:nvPr/>
        </p:nvSpPr>
        <p:spPr bwMode="auto">
          <a:xfrm>
            <a:off x="0" y="0"/>
            <a:ext cx="2365375" cy="6858000"/>
          </a:xfrm>
          <a:prstGeom prst="rect">
            <a:avLst/>
          </a:prstGeom>
          <a:gradFill rotWithShape="1">
            <a:gsLst>
              <a:gs pos="0">
                <a:srgbClr val="83B8F9"/>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72" name="Text Box 4">
            <a:extLst>
              <a:ext uri="{FF2B5EF4-FFF2-40B4-BE49-F238E27FC236}">
                <a16:creationId xmlns:a16="http://schemas.microsoft.com/office/drawing/2014/main" id="{5F98B0E5-D12D-4DC0-BD2D-BF80E22D496B}"/>
              </a:ext>
            </a:extLst>
          </p:cNvPr>
          <p:cNvSpPr txBox="1">
            <a:spLocks noChangeArrowheads="1"/>
          </p:cNvSpPr>
          <p:nvPr/>
        </p:nvSpPr>
        <p:spPr bwMode="auto">
          <a:xfrm>
            <a:off x="1130300" y="1152525"/>
            <a:ext cx="7740650" cy="564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pPr>
            <a:r>
              <a:rPr lang="en-US" altLang="en-US" sz="2800" dirty="0"/>
              <a:t>The Apple Valley &amp; Summitview Elementary School Replacement project is a good candidate for the GC/CM alternative delivery model.</a:t>
            </a:r>
          </a:p>
          <a:p>
            <a:pPr eaLnBrk="1" hangingPunct="1">
              <a:lnSpc>
                <a:spcPct val="120000"/>
              </a:lnSpc>
              <a:spcBef>
                <a:spcPct val="0"/>
              </a:spcBef>
            </a:pPr>
            <a:r>
              <a:rPr lang="en-US" altLang="en-US" sz="2800" dirty="0"/>
              <a:t>The WVSD has assembled a high qualified management team to execute the project and look to add to that a qualified GC</a:t>
            </a:r>
            <a:r>
              <a:rPr lang="en-US" altLang="en-US" sz="2800"/>
              <a:t>/CM</a:t>
            </a:r>
            <a:endParaRPr lang="en-US" altLang="en-US" sz="2800" dirty="0"/>
          </a:p>
          <a:p>
            <a:pPr eaLnBrk="1" hangingPunct="1">
              <a:lnSpc>
                <a:spcPct val="120000"/>
              </a:lnSpc>
              <a:spcBef>
                <a:spcPct val="0"/>
              </a:spcBef>
            </a:pPr>
            <a:r>
              <a:rPr lang="en-US" altLang="en-US" sz="2800" dirty="0"/>
              <a:t>The CBRE/Heery and Design West project team has demonstrated GC/CM successes</a:t>
            </a:r>
          </a:p>
          <a:p>
            <a:pPr eaLnBrk="1" hangingPunct="1">
              <a:lnSpc>
                <a:spcPct val="120000"/>
              </a:lnSpc>
              <a:spcBef>
                <a:spcPct val="0"/>
              </a:spcBef>
            </a:pPr>
            <a:r>
              <a:rPr lang="en-US" altLang="en-US" sz="2800" dirty="0"/>
              <a:t>Resources and controls in place</a:t>
            </a:r>
          </a:p>
          <a:p>
            <a:pPr eaLnBrk="1" hangingPunct="1">
              <a:lnSpc>
                <a:spcPct val="120000"/>
              </a:lnSpc>
              <a:spcBef>
                <a:spcPct val="0"/>
              </a:spcBef>
              <a:buFontTx/>
              <a:buNone/>
            </a:pPr>
            <a:endParaRPr lang="en-US" altLang="en-US" sz="2800" dirty="0"/>
          </a:p>
        </p:txBody>
      </p:sp>
      <p:sp>
        <p:nvSpPr>
          <p:cNvPr id="32773" name="Text Box 7">
            <a:extLst>
              <a:ext uri="{FF2B5EF4-FFF2-40B4-BE49-F238E27FC236}">
                <a16:creationId xmlns:a16="http://schemas.microsoft.com/office/drawing/2014/main" id="{8B7AFB26-9F07-4425-A71D-1CA2A82E017B}"/>
              </a:ext>
            </a:extLst>
          </p:cNvPr>
          <p:cNvSpPr txBox="1">
            <a:spLocks noChangeArrowheads="1"/>
          </p:cNvSpPr>
          <p:nvPr/>
        </p:nvSpPr>
        <p:spPr bwMode="auto">
          <a:xfrm>
            <a:off x="1157288" y="454025"/>
            <a:ext cx="68087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3900"/>
              </a:lnSpc>
              <a:spcBef>
                <a:spcPct val="0"/>
              </a:spcBef>
              <a:buFontTx/>
              <a:buNone/>
            </a:pPr>
            <a:r>
              <a:rPr lang="en-US" altLang="en-US" sz="4000">
                <a:solidFill>
                  <a:srgbClr val="0459C0"/>
                </a:solidFill>
                <a:latin typeface="Humnst777 Blk BT" pitchFamily="34" charset="0"/>
              </a:rPr>
              <a:t>Summary</a:t>
            </a:r>
            <a:endParaRPr lang="en-US" altLang="en-US" sz="1600">
              <a:solidFill>
                <a:srgbClr val="0459C0"/>
              </a:solidFill>
              <a:latin typeface="Humnst777 Blk BT" pitchFamily="34" charset="0"/>
            </a:endParaRPr>
          </a:p>
        </p:txBody>
      </p:sp>
      <p:pic>
        <p:nvPicPr>
          <p:cNvPr id="32774" name="Picture 7">
            <a:extLst>
              <a:ext uri="{FF2B5EF4-FFF2-40B4-BE49-F238E27FC236}">
                <a16:creationId xmlns:a16="http://schemas.microsoft.com/office/drawing/2014/main" id="{4509E3BA-1181-4425-8C05-35CEF4C608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022306" y="6019800"/>
            <a:ext cx="1885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loorplan">
            <a:extLst>
              <a:ext uri="{FF2B5EF4-FFF2-40B4-BE49-F238E27FC236}">
                <a16:creationId xmlns:a16="http://schemas.microsoft.com/office/drawing/2014/main" id="{85740692-794E-460F-8627-3341BDF7F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88900"/>
            <a:ext cx="683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a:extLst>
              <a:ext uri="{FF2B5EF4-FFF2-40B4-BE49-F238E27FC236}">
                <a16:creationId xmlns:a16="http://schemas.microsoft.com/office/drawing/2014/main" id="{CE90A2A4-F586-44FD-AFB2-482F27435064}"/>
              </a:ext>
            </a:extLst>
          </p:cNvPr>
          <p:cNvSpPr>
            <a:spLocks noChangeArrowheads="1"/>
          </p:cNvSpPr>
          <p:nvPr/>
        </p:nvSpPr>
        <p:spPr bwMode="auto">
          <a:xfrm>
            <a:off x="0" y="0"/>
            <a:ext cx="2365375" cy="6858000"/>
          </a:xfrm>
          <a:prstGeom prst="rect">
            <a:avLst/>
          </a:prstGeom>
          <a:gradFill rotWithShape="1">
            <a:gsLst>
              <a:gs pos="0">
                <a:srgbClr val="83B8F9"/>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820" name="Text Box 4">
            <a:extLst>
              <a:ext uri="{FF2B5EF4-FFF2-40B4-BE49-F238E27FC236}">
                <a16:creationId xmlns:a16="http://schemas.microsoft.com/office/drawing/2014/main" id="{E1D2AB58-2BCA-46C2-BB87-7B9AE93FBB6B}"/>
              </a:ext>
            </a:extLst>
          </p:cNvPr>
          <p:cNvSpPr txBox="1">
            <a:spLocks noChangeArrowheads="1"/>
          </p:cNvSpPr>
          <p:nvPr/>
        </p:nvSpPr>
        <p:spPr bwMode="auto">
          <a:xfrm>
            <a:off x="1157288" y="454025"/>
            <a:ext cx="77406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3900"/>
              </a:lnSpc>
              <a:spcBef>
                <a:spcPct val="0"/>
              </a:spcBef>
              <a:buFontTx/>
              <a:buNone/>
            </a:pPr>
            <a:r>
              <a:rPr lang="en-US" altLang="en-US" sz="4000">
                <a:solidFill>
                  <a:srgbClr val="0459C0"/>
                </a:solidFill>
                <a:latin typeface="Humnst777 Blk BT" pitchFamily="34" charset="0"/>
              </a:rPr>
              <a:t>Questions &amp; Answers</a:t>
            </a:r>
            <a:r>
              <a:rPr lang="en-US" altLang="en-US" sz="3600">
                <a:solidFill>
                  <a:srgbClr val="0459C0"/>
                </a:solidFill>
                <a:latin typeface="Humnst777 Blk BT" pitchFamily="34" charset="0"/>
              </a:rPr>
              <a:t> </a:t>
            </a:r>
          </a:p>
        </p:txBody>
      </p:sp>
      <p:pic>
        <p:nvPicPr>
          <p:cNvPr id="34821" name="Picture 7">
            <a:extLst>
              <a:ext uri="{FF2B5EF4-FFF2-40B4-BE49-F238E27FC236}">
                <a16:creationId xmlns:a16="http://schemas.microsoft.com/office/drawing/2014/main" id="{462D1AB3-E4E0-4EF1-8BBF-0CB213589D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272109" y="2973388"/>
            <a:ext cx="4339431"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loorplan">
            <a:extLst>
              <a:ext uri="{FF2B5EF4-FFF2-40B4-BE49-F238E27FC236}">
                <a16:creationId xmlns:a16="http://schemas.microsoft.com/office/drawing/2014/main" id="{01024860-C73C-499D-AAC1-F4917BDAB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0"/>
            <a:ext cx="683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9">
            <a:extLst>
              <a:ext uri="{FF2B5EF4-FFF2-40B4-BE49-F238E27FC236}">
                <a16:creationId xmlns:a16="http://schemas.microsoft.com/office/drawing/2014/main" id="{1840BB59-505C-4F52-8C2C-A830498AA40F}"/>
              </a:ext>
            </a:extLst>
          </p:cNvPr>
          <p:cNvSpPr>
            <a:spLocks noChangeArrowheads="1"/>
          </p:cNvSpPr>
          <p:nvPr/>
        </p:nvSpPr>
        <p:spPr bwMode="auto">
          <a:xfrm>
            <a:off x="0" y="0"/>
            <a:ext cx="2365375" cy="6858000"/>
          </a:xfrm>
          <a:prstGeom prst="rect">
            <a:avLst/>
          </a:prstGeom>
          <a:gradFill rotWithShape="1">
            <a:gsLst>
              <a:gs pos="0">
                <a:srgbClr val="83B8F9"/>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148" name="Text Box 4">
            <a:extLst>
              <a:ext uri="{FF2B5EF4-FFF2-40B4-BE49-F238E27FC236}">
                <a16:creationId xmlns:a16="http://schemas.microsoft.com/office/drawing/2014/main" id="{7F66640F-291A-4C6E-BBCE-1FF49A000B82}"/>
              </a:ext>
            </a:extLst>
          </p:cNvPr>
          <p:cNvSpPr txBox="1">
            <a:spLocks noChangeArrowheads="1"/>
          </p:cNvSpPr>
          <p:nvPr/>
        </p:nvSpPr>
        <p:spPr bwMode="auto">
          <a:xfrm>
            <a:off x="1157288" y="1379538"/>
            <a:ext cx="7740650" cy="306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buFontTx/>
              <a:buNone/>
            </a:pPr>
            <a:r>
              <a:rPr lang="en-US" altLang="en-US" sz="2400" dirty="0"/>
              <a:t>Project Team </a:t>
            </a:r>
          </a:p>
          <a:p>
            <a:pPr eaLnBrk="1" hangingPunct="1">
              <a:lnSpc>
                <a:spcPct val="120000"/>
              </a:lnSpc>
              <a:spcBef>
                <a:spcPct val="0"/>
              </a:spcBef>
              <a:buFontTx/>
              <a:buNone/>
            </a:pPr>
            <a:r>
              <a:rPr lang="en-US" altLang="en-US" sz="2400" dirty="0"/>
              <a:t>Project Overview</a:t>
            </a:r>
          </a:p>
          <a:p>
            <a:pPr eaLnBrk="1" hangingPunct="1">
              <a:lnSpc>
                <a:spcPct val="120000"/>
              </a:lnSpc>
              <a:spcBef>
                <a:spcPct val="0"/>
              </a:spcBef>
              <a:buFontTx/>
              <a:buNone/>
            </a:pPr>
            <a:r>
              <a:rPr lang="en-US" altLang="en-US" sz="2400" dirty="0"/>
              <a:t>Project Budget</a:t>
            </a:r>
          </a:p>
          <a:p>
            <a:pPr eaLnBrk="1" hangingPunct="1">
              <a:lnSpc>
                <a:spcPct val="120000"/>
              </a:lnSpc>
              <a:spcBef>
                <a:spcPct val="0"/>
              </a:spcBef>
              <a:buFontTx/>
              <a:buNone/>
            </a:pPr>
            <a:r>
              <a:rPr lang="en-US" altLang="en-US" sz="2400" dirty="0"/>
              <a:t>Project Schedule</a:t>
            </a:r>
          </a:p>
          <a:p>
            <a:pPr eaLnBrk="1" hangingPunct="1">
              <a:lnSpc>
                <a:spcPct val="120000"/>
              </a:lnSpc>
              <a:spcBef>
                <a:spcPct val="0"/>
              </a:spcBef>
              <a:buNone/>
            </a:pPr>
            <a:r>
              <a:rPr lang="en-US" altLang="en-US" sz="2400" dirty="0"/>
              <a:t>Why this Project is Suited for GC/CM?</a:t>
            </a:r>
          </a:p>
          <a:p>
            <a:pPr eaLnBrk="1" hangingPunct="1">
              <a:lnSpc>
                <a:spcPct val="120000"/>
              </a:lnSpc>
              <a:spcBef>
                <a:spcPct val="0"/>
              </a:spcBef>
              <a:buFontTx/>
              <a:buNone/>
            </a:pPr>
            <a:r>
              <a:rPr lang="en-US" altLang="en-US" sz="2400" dirty="0"/>
              <a:t>Summary</a:t>
            </a:r>
          </a:p>
          <a:p>
            <a:pPr eaLnBrk="1" hangingPunct="1">
              <a:lnSpc>
                <a:spcPct val="120000"/>
              </a:lnSpc>
              <a:spcBef>
                <a:spcPct val="0"/>
              </a:spcBef>
              <a:buFontTx/>
              <a:buNone/>
            </a:pPr>
            <a:r>
              <a:rPr lang="en-US" altLang="en-US" sz="2400" dirty="0"/>
              <a:t>Questions and Answers</a:t>
            </a:r>
          </a:p>
        </p:txBody>
      </p:sp>
      <p:sp>
        <p:nvSpPr>
          <p:cNvPr id="6149" name="Text Box 7">
            <a:extLst>
              <a:ext uri="{FF2B5EF4-FFF2-40B4-BE49-F238E27FC236}">
                <a16:creationId xmlns:a16="http://schemas.microsoft.com/office/drawing/2014/main" id="{DAF8EEBE-447E-4826-A9C6-7EE47CECE822}"/>
              </a:ext>
            </a:extLst>
          </p:cNvPr>
          <p:cNvSpPr txBox="1">
            <a:spLocks noChangeArrowheads="1"/>
          </p:cNvSpPr>
          <p:nvPr/>
        </p:nvSpPr>
        <p:spPr bwMode="auto">
          <a:xfrm>
            <a:off x="1157288" y="454025"/>
            <a:ext cx="68087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3900"/>
              </a:lnSpc>
              <a:spcBef>
                <a:spcPct val="0"/>
              </a:spcBef>
              <a:buFontTx/>
              <a:buNone/>
            </a:pPr>
            <a:r>
              <a:rPr lang="en-US" altLang="en-US" sz="4000">
                <a:solidFill>
                  <a:srgbClr val="0459C0"/>
                </a:solidFill>
                <a:latin typeface="Humnst777 Blk BT" pitchFamily="34" charset="0"/>
              </a:rPr>
              <a:t>Agenda</a:t>
            </a:r>
            <a:endParaRPr lang="en-US" altLang="en-US" sz="1600">
              <a:solidFill>
                <a:srgbClr val="0459C0"/>
              </a:solidFill>
              <a:latin typeface="Humnst777 Blk BT" pitchFamily="34" charset="0"/>
            </a:endParaRPr>
          </a:p>
        </p:txBody>
      </p:sp>
      <p:pic>
        <p:nvPicPr>
          <p:cNvPr id="6150" name="Picture 7">
            <a:extLst>
              <a:ext uri="{FF2B5EF4-FFF2-40B4-BE49-F238E27FC236}">
                <a16:creationId xmlns:a16="http://schemas.microsoft.com/office/drawing/2014/main" id="{A12CFB40-64DE-421F-81E1-A4C242A7D3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22294" y="5961063"/>
            <a:ext cx="1885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loorplan">
            <a:extLst>
              <a:ext uri="{FF2B5EF4-FFF2-40B4-BE49-F238E27FC236}">
                <a16:creationId xmlns:a16="http://schemas.microsoft.com/office/drawing/2014/main" id="{3636CB93-6DE5-4720-9B98-D8AF6BC6E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0"/>
            <a:ext cx="683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9">
            <a:extLst>
              <a:ext uri="{FF2B5EF4-FFF2-40B4-BE49-F238E27FC236}">
                <a16:creationId xmlns:a16="http://schemas.microsoft.com/office/drawing/2014/main" id="{D55D915A-FF63-4B0E-8811-C60F1F23FE93}"/>
              </a:ext>
            </a:extLst>
          </p:cNvPr>
          <p:cNvSpPr>
            <a:spLocks noChangeArrowheads="1"/>
          </p:cNvSpPr>
          <p:nvPr/>
        </p:nvSpPr>
        <p:spPr bwMode="auto">
          <a:xfrm>
            <a:off x="-60325" y="0"/>
            <a:ext cx="2365375" cy="6858000"/>
          </a:xfrm>
          <a:prstGeom prst="rect">
            <a:avLst/>
          </a:prstGeom>
          <a:gradFill rotWithShape="1">
            <a:gsLst>
              <a:gs pos="0">
                <a:srgbClr val="83B8F9"/>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197" name="Text Box 7">
            <a:extLst>
              <a:ext uri="{FF2B5EF4-FFF2-40B4-BE49-F238E27FC236}">
                <a16:creationId xmlns:a16="http://schemas.microsoft.com/office/drawing/2014/main" id="{9073C39F-CA2D-4226-BAE5-B0B7EF75A26E}"/>
              </a:ext>
            </a:extLst>
          </p:cNvPr>
          <p:cNvSpPr txBox="1">
            <a:spLocks noChangeArrowheads="1"/>
          </p:cNvSpPr>
          <p:nvPr/>
        </p:nvSpPr>
        <p:spPr bwMode="auto">
          <a:xfrm>
            <a:off x="777250" y="461962"/>
            <a:ext cx="68087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3900"/>
              </a:lnSpc>
              <a:spcBef>
                <a:spcPct val="0"/>
              </a:spcBef>
              <a:buFontTx/>
              <a:buNone/>
            </a:pPr>
            <a:r>
              <a:rPr lang="en-US" altLang="en-US" sz="4000" dirty="0">
                <a:solidFill>
                  <a:srgbClr val="0459C0"/>
                </a:solidFill>
                <a:latin typeface="Humnst777 Blk BT" pitchFamily="34" charset="0"/>
              </a:rPr>
              <a:t>Project Team &amp; Roles</a:t>
            </a:r>
            <a:endParaRPr lang="en-US" altLang="en-US" sz="1600" dirty="0">
              <a:solidFill>
                <a:srgbClr val="0459C0"/>
              </a:solidFill>
              <a:latin typeface="Humnst777 Blk BT" pitchFamily="34" charset="0"/>
            </a:endParaRPr>
          </a:p>
        </p:txBody>
      </p:sp>
      <p:pic>
        <p:nvPicPr>
          <p:cNvPr id="2" name="Picture 1">
            <a:extLst>
              <a:ext uri="{FF2B5EF4-FFF2-40B4-BE49-F238E27FC236}">
                <a16:creationId xmlns:a16="http://schemas.microsoft.com/office/drawing/2014/main" id="{D81F65BA-30CB-4103-A758-C5C2D2892314}"/>
              </a:ext>
            </a:extLst>
          </p:cNvPr>
          <p:cNvPicPr>
            <a:picLocks noChangeAspect="1"/>
          </p:cNvPicPr>
          <p:nvPr/>
        </p:nvPicPr>
        <p:blipFill>
          <a:blip r:embed="rId4"/>
          <a:stretch>
            <a:fillRect/>
          </a:stretch>
        </p:blipFill>
        <p:spPr>
          <a:xfrm>
            <a:off x="2757487" y="957262"/>
            <a:ext cx="4319048" cy="58834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loorplan">
            <a:extLst>
              <a:ext uri="{FF2B5EF4-FFF2-40B4-BE49-F238E27FC236}">
                <a16:creationId xmlns:a16="http://schemas.microsoft.com/office/drawing/2014/main" id="{D9AC701E-4060-4D3B-A8A1-E38451FD5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0"/>
            <a:ext cx="683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a:extLst>
              <a:ext uri="{FF2B5EF4-FFF2-40B4-BE49-F238E27FC236}">
                <a16:creationId xmlns:a16="http://schemas.microsoft.com/office/drawing/2014/main" id="{94D6A156-EAAC-44FE-89DA-5D3300C4E03B}"/>
              </a:ext>
            </a:extLst>
          </p:cNvPr>
          <p:cNvSpPr>
            <a:spLocks noChangeArrowheads="1"/>
          </p:cNvSpPr>
          <p:nvPr/>
        </p:nvSpPr>
        <p:spPr bwMode="auto">
          <a:xfrm>
            <a:off x="0" y="0"/>
            <a:ext cx="2365375" cy="6858000"/>
          </a:xfrm>
          <a:prstGeom prst="rect">
            <a:avLst/>
          </a:prstGeom>
          <a:gradFill rotWithShape="1">
            <a:gsLst>
              <a:gs pos="0">
                <a:srgbClr val="83B8F9"/>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44" name="Text Box 7">
            <a:extLst>
              <a:ext uri="{FF2B5EF4-FFF2-40B4-BE49-F238E27FC236}">
                <a16:creationId xmlns:a16="http://schemas.microsoft.com/office/drawing/2014/main" id="{02D58C79-2054-4962-9230-A42E46210C31}"/>
              </a:ext>
            </a:extLst>
          </p:cNvPr>
          <p:cNvSpPr txBox="1">
            <a:spLocks noChangeArrowheads="1"/>
          </p:cNvSpPr>
          <p:nvPr/>
        </p:nvSpPr>
        <p:spPr bwMode="auto">
          <a:xfrm>
            <a:off x="701675" y="454025"/>
            <a:ext cx="80438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3900"/>
              </a:lnSpc>
              <a:spcBef>
                <a:spcPct val="0"/>
              </a:spcBef>
              <a:buFontTx/>
              <a:buNone/>
            </a:pPr>
            <a:r>
              <a:rPr lang="en-US" altLang="en-US" sz="4000">
                <a:solidFill>
                  <a:srgbClr val="0459C0"/>
                </a:solidFill>
                <a:latin typeface="Humnst777 Blk BT" pitchFamily="34" charset="0"/>
              </a:rPr>
              <a:t>Project Team Qualifications</a:t>
            </a:r>
            <a:endParaRPr lang="en-US" altLang="en-US" sz="1600">
              <a:solidFill>
                <a:srgbClr val="0459C0"/>
              </a:solidFill>
              <a:latin typeface="Humnst777 Blk BT" pitchFamily="34" charset="0"/>
            </a:endParaRPr>
          </a:p>
        </p:txBody>
      </p:sp>
      <p:sp>
        <p:nvSpPr>
          <p:cNvPr id="13319" name="Rectangle 7">
            <a:extLst>
              <a:ext uri="{FF2B5EF4-FFF2-40B4-BE49-F238E27FC236}">
                <a16:creationId xmlns:a16="http://schemas.microsoft.com/office/drawing/2014/main" id="{6C2622D5-087C-46BC-B848-7C5D8FEEABA0}"/>
              </a:ext>
            </a:extLst>
          </p:cNvPr>
          <p:cNvSpPr>
            <a:spLocks noChangeArrowheads="1"/>
          </p:cNvSpPr>
          <p:nvPr/>
        </p:nvSpPr>
        <p:spPr bwMode="auto">
          <a:xfrm>
            <a:off x="715963" y="1076325"/>
            <a:ext cx="8272462" cy="188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lnSpc>
                <a:spcPct val="120000"/>
              </a:lnSpc>
              <a:defRPr/>
            </a:pPr>
            <a:r>
              <a:rPr lang="en-US" sz="2000" u="sng" dirty="0">
                <a:latin typeface="Arial" charset="0"/>
              </a:rPr>
              <a:t>Dr. Mike Brophy - Superintendent</a:t>
            </a:r>
          </a:p>
          <a:p>
            <a:pPr marL="457200" indent="-457200" eaLnBrk="1" hangingPunct="1">
              <a:lnSpc>
                <a:spcPct val="120000"/>
              </a:lnSpc>
              <a:buFont typeface="Arial" pitchFamily="34" charset="0"/>
              <a:buChar char="•"/>
              <a:defRPr/>
            </a:pPr>
            <a:r>
              <a:rPr lang="en-US" dirty="0">
                <a:latin typeface="Arial" charset="0"/>
              </a:rPr>
              <a:t>Oversees Operations for West Valley School District</a:t>
            </a:r>
          </a:p>
          <a:p>
            <a:pPr marL="457200" indent="-457200" eaLnBrk="1" hangingPunct="1">
              <a:lnSpc>
                <a:spcPct val="120000"/>
              </a:lnSpc>
              <a:buFont typeface="Arial" pitchFamily="34" charset="0"/>
              <a:buChar char="•"/>
              <a:defRPr/>
            </a:pPr>
            <a:r>
              <a:rPr lang="en-US" dirty="0">
                <a:latin typeface="Arial" charset="0"/>
              </a:rPr>
              <a:t>$72 million operating budget, 5,500 students</a:t>
            </a:r>
          </a:p>
          <a:p>
            <a:pPr marL="457200" indent="-457200" eaLnBrk="1" hangingPunct="1">
              <a:lnSpc>
                <a:spcPct val="120000"/>
              </a:lnSpc>
              <a:buFont typeface="Arial" pitchFamily="34" charset="0"/>
              <a:buChar char="•"/>
              <a:defRPr/>
            </a:pPr>
            <a:r>
              <a:rPr lang="en-US" dirty="0">
                <a:latin typeface="Arial" charset="0"/>
              </a:rPr>
              <a:t>District Leader and responsible for educational programming</a:t>
            </a:r>
          </a:p>
          <a:p>
            <a:pPr marL="342900" indent="-342900" eaLnBrk="1" hangingPunct="1">
              <a:defRPr/>
            </a:pPr>
            <a:endParaRPr lang="en-US" sz="2800" dirty="0">
              <a:latin typeface="Arial" charset="0"/>
            </a:endParaRPr>
          </a:p>
        </p:txBody>
      </p:sp>
      <p:pic>
        <p:nvPicPr>
          <p:cNvPr id="10246" name="Picture 7">
            <a:extLst>
              <a:ext uri="{FF2B5EF4-FFF2-40B4-BE49-F238E27FC236}">
                <a16:creationId xmlns:a16="http://schemas.microsoft.com/office/drawing/2014/main" id="{BAF042EA-B0EA-4F18-9E84-F5E824DEC9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96906" y="6002338"/>
            <a:ext cx="1885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a:extLst>
              <a:ext uri="{FF2B5EF4-FFF2-40B4-BE49-F238E27FC236}">
                <a16:creationId xmlns:a16="http://schemas.microsoft.com/office/drawing/2014/main" id="{F27F961D-354F-4E94-BCFC-1E5A34254EEF}"/>
              </a:ext>
            </a:extLst>
          </p:cNvPr>
          <p:cNvSpPr>
            <a:spLocks noChangeArrowheads="1"/>
          </p:cNvSpPr>
          <p:nvPr/>
        </p:nvSpPr>
        <p:spPr bwMode="auto">
          <a:xfrm>
            <a:off x="700088" y="2973630"/>
            <a:ext cx="7212012" cy="362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lnSpc>
                <a:spcPct val="120000"/>
              </a:lnSpc>
              <a:defRPr/>
            </a:pPr>
            <a:r>
              <a:rPr lang="en-US" sz="2000" u="sng" dirty="0">
                <a:latin typeface="Arial" charset="0"/>
              </a:rPr>
              <a:t>Angela </a:t>
            </a:r>
            <a:r>
              <a:rPr lang="en-US" sz="2000" u="sng" dirty="0" err="1">
                <a:latin typeface="Arial" charset="0"/>
              </a:rPr>
              <a:t>VonEssen</a:t>
            </a:r>
            <a:r>
              <a:rPr lang="en-US" sz="2000" u="sng" dirty="0">
                <a:latin typeface="Arial" charset="0"/>
              </a:rPr>
              <a:t> – Assistant Superintendent for Business &amp; Operations</a:t>
            </a:r>
          </a:p>
          <a:p>
            <a:pPr marL="457200" indent="-457200" eaLnBrk="1" hangingPunct="1">
              <a:lnSpc>
                <a:spcPct val="120000"/>
              </a:lnSpc>
              <a:buFont typeface="Arial" pitchFamily="34" charset="0"/>
              <a:buChar char="•"/>
              <a:defRPr/>
            </a:pPr>
            <a:r>
              <a:rPr lang="en-US" dirty="0">
                <a:latin typeface="Arial" charset="0"/>
              </a:rPr>
              <a:t>District’s Point of contact for the Bond Program</a:t>
            </a:r>
          </a:p>
          <a:p>
            <a:pPr marL="457200" indent="-457200" eaLnBrk="1" hangingPunct="1">
              <a:lnSpc>
                <a:spcPct val="120000"/>
              </a:lnSpc>
              <a:buFont typeface="Arial" pitchFamily="34" charset="0"/>
              <a:buChar char="•"/>
              <a:defRPr/>
            </a:pPr>
            <a:r>
              <a:rPr lang="en-US" dirty="0">
                <a:latin typeface="Arial" charset="0"/>
              </a:rPr>
              <a:t>Oversees the District’s $72M operations budget &amp; operational departments</a:t>
            </a:r>
          </a:p>
          <a:p>
            <a:pPr marL="457200" indent="-457200" eaLnBrk="1" hangingPunct="1">
              <a:lnSpc>
                <a:spcPct val="120000"/>
              </a:lnSpc>
              <a:buFont typeface="Arial" pitchFamily="34" charset="0"/>
              <a:buChar char="•"/>
              <a:defRPr/>
            </a:pPr>
            <a:r>
              <a:rPr lang="en-US" dirty="0">
                <a:latin typeface="Arial" charset="0"/>
              </a:rPr>
              <a:t>Will be involved in all aspects of the project as district liaison to the project team</a:t>
            </a:r>
          </a:p>
          <a:p>
            <a:pPr marL="457200" indent="-457200" eaLnBrk="1" hangingPunct="1">
              <a:lnSpc>
                <a:spcPct val="120000"/>
              </a:lnSpc>
              <a:buFont typeface="Arial" pitchFamily="34" charset="0"/>
              <a:buChar char="•"/>
              <a:defRPr/>
            </a:pPr>
            <a:r>
              <a:rPr lang="en-US" dirty="0">
                <a:latin typeface="Arial" charset="0"/>
              </a:rPr>
              <a:t>22 years of school district bond and construction experience</a:t>
            </a:r>
          </a:p>
          <a:p>
            <a:pPr marL="457200" indent="-457200" eaLnBrk="1" hangingPunct="1">
              <a:lnSpc>
                <a:spcPct val="120000"/>
              </a:lnSpc>
              <a:buFont typeface="Arial" pitchFamily="34" charset="0"/>
              <a:buChar char="•"/>
              <a:defRPr/>
            </a:pPr>
            <a:endParaRPr lang="en-US" sz="2000" dirty="0">
              <a:latin typeface="Arial" charset="0"/>
            </a:endParaRPr>
          </a:p>
          <a:p>
            <a:pPr marL="342900" indent="-342900" eaLnBrk="1" hangingPunct="1">
              <a:defRPr/>
            </a:pPr>
            <a:endParaRPr lang="en-US" sz="2800" dirty="0">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loorplan">
            <a:extLst>
              <a:ext uri="{FF2B5EF4-FFF2-40B4-BE49-F238E27FC236}">
                <a16:creationId xmlns:a16="http://schemas.microsoft.com/office/drawing/2014/main" id="{A992DD80-3921-4946-B6AA-F6F72DC15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075" y="88900"/>
            <a:ext cx="683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a:extLst>
              <a:ext uri="{FF2B5EF4-FFF2-40B4-BE49-F238E27FC236}">
                <a16:creationId xmlns:a16="http://schemas.microsoft.com/office/drawing/2014/main" id="{8DCF4CFB-5C8A-47C2-A6B4-E1915FB2907C}"/>
              </a:ext>
            </a:extLst>
          </p:cNvPr>
          <p:cNvSpPr>
            <a:spLocks noChangeArrowheads="1"/>
          </p:cNvSpPr>
          <p:nvPr/>
        </p:nvSpPr>
        <p:spPr bwMode="auto">
          <a:xfrm>
            <a:off x="0" y="-3175"/>
            <a:ext cx="2365375" cy="6858000"/>
          </a:xfrm>
          <a:prstGeom prst="rect">
            <a:avLst/>
          </a:prstGeom>
          <a:gradFill rotWithShape="1">
            <a:gsLst>
              <a:gs pos="0">
                <a:srgbClr val="83B8F9"/>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292" name="Text Box 7">
            <a:extLst>
              <a:ext uri="{FF2B5EF4-FFF2-40B4-BE49-F238E27FC236}">
                <a16:creationId xmlns:a16="http://schemas.microsoft.com/office/drawing/2014/main" id="{8177AE28-C896-4563-9C6D-BD06806B0D3B}"/>
              </a:ext>
            </a:extLst>
          </p:cNvPr>
          <p:cNvSpPr txBox="1">
            <a:spLocks noChangeArrowheads="1"/>
          </p:cNvSpPr>
          <p:nvPr/>
        </p:nvSpPr>
        <p:spPr bwMode="auto">
          <a:xfrm>
            <a:off x="701675" y="454025"/>
            <a:ext cx="80438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3900"/>
              </a:lnSpc>
              <a:spcBef>
                <a:spcPct val="0"/>
              </a:spcBef>
              <a:buFontTx/>
              <a:buNone/>
            </a:pPr>
            <a:r>
              <a:rPr lang="en-US" altLang="en-US" sz="4000">
                <a:solidFill>
                  <a:srgbClr val="0459C0"/>
                </a:solidFill>
                <a:latin typeface="Humnst777 Blk BT" pitchFamily="34" charset="0"/>
              </a:rPr>
              <a:t>Project Team Qualifications</a:t>
            </a:r>
            <a:endParaRPr lang="en-US" altLang="en-US" sz="1600">
              <a:solidFill>
                <a:srgbClr val="0459C0"/>
              </a:solidFill>
              <a:latin typeface="Humnst777 Blk BT" pitchFamily="34" charset="0"/>
            </a:endParaRPr>
          </a:p>
        </p:txBody>
      </p:sp>
      <p:sp>
        <p:nvSpPr>
          <p:cNvPr id="158727" name="Rectangle 7">
            <a:extLst>
              <a:ext uri="{FF2B5EF4-FFF2-40B4-BE49-F238E27FC236}">
                <a16:creationId xmlns:a16="http://schemas.microsoft.com/office/drawing/2014/main" id="{65479982-EFE9-404B-A6B3-E775A376D34C}"/>
              </a:ext>
            </a:extLst>
          </p:cNvPr>
          <p:cNvSpPr>
            <a:spLocks noChangeArrowheads="1"/>
          </p:cNvSpPr>
          <p:nvPr/>
        </p:nvSpPr>
        <p:spPr bwMode="auto">
          <a:xfrm>
            <a:off x="507011" y="1068223"/>
            <a:ext cx="8424863" cy="176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lnSpc>
                <a:spcPct val="120000"/>
              </a:lnSpc>
              <a:defRPr/>
            </a:pPr>
            <a:r>
              <a:rPr lang="en-US" sz="2000" u="sng" dirty="0">
                <a:latin typeface="Arial" charset="0"/>
              </a:rPr>
              <a:t>Rob Gross – </a:t>
            </a:r>
            <a:r>
              <a:rPr lang="en-US" u="sng" dirty="0">
                <a:latin typeface="Arial" charset="0"/>
              </a:rPr>
              <a:t>Sr. Project Construction Manager, </a:t>
            </a:r>
            <a:r>
              <a:rPr lang="en-US" u="sng" dirty="0" err="1"/>
              <a:t>CBRE|Heery</a:t>
            </a:r>
            <a:endParaRPr lang="en-US" u="sng" dirty="0"/>
          </a:p>
          <a:p>
            <a:pPr marL="342900" indent="-342900" eaLnBrk="1" hangingPunct="1">
              <a:lnSpc>
                <a:spcPct val="120000"/>
              </a:lnSpc>
              <a:buFont typeface="Arial" panose="020B0604020202020204" pitchFamily="34" charset="0"/>
              <a:buChar char="•"/>
              <a:defRPr/>
            </a:pPr>
            <a:r>
              <a:rPr lang="en-US" sz="1600" dirty="0">
                <a:latin typeface="Arial" charset="0"/>
              </a:rPr>
              <a:t>  19</a:t>
            </a:r>
            <a:r>
              <a:rPr lang="en-US" dirty="0">
                <a:latin typeface="Arial" charset="0"/>
              </a:rPr>
              <a:t> years Project Management, 4+ years in K-12</a:t>
            </a:r>
          </a:p>
          <a:p>
            <a:pPr marL="457200" indent="-457200" eaLnBrk="1" hangingPunct="1">
              <a:lnSpc>
                <a:spcPct val="120000"/>
              </a:lnSpc>
              <a:buFont typeface="Arial" pitchFamily="34" charset="0"/>
              <a:buChar char="•"/>
              <a:defRPr/>
            </a:pPr>
            <a:r>
              <a:rPr lang="en-US" dirty="0">
                <a:latin typeface="Arial" charset="0"/>
              </a:rPr>
              <a:t>Managed over $100M in K-12 construction work</a:t>
            </a:r>
          </a:p>
          <a:p>
            <a:pPr marL="457200" indent="-457200" eaLnBrk="1" hangingPunct="1">
              <a:lnSpc>
                <a:spcPct val="120000"/>
              </a:lnSpc>
              <a:buFont typeface="Arial" pitchFamily="34" charset="0"/>
              <a:buChar char="•"/>
              <a:defRPr/>
            </a:pPr>
            <a:r>
              <a:rPr lang="en-US" dirty="0">
                <a:latin typeface="Arial" charset="0"/>
              </a:rPr>
              <a:t>Experience directly in the Central WA market</a:t>
            </a:r>
          </a:p>
          <a:p>
            <a:pPr marL="457200" indent="-457200" eaLnBrk="1" hangingPunct="1">
              <a:lnSpc>
                <a:spcPct val="120000"/>
              </a:lnSpc>
              <a:buFont typeface="Arial" pitchFamily="34" charset="0"/>
              <a:buChar char="•"/>
              <a:defRPr/>
            </a:pPr>
            <a:r>
              <a:rPr lang="en-US" dirty="0">
                <a:latin typeface="Arial" charset="0"/>
              </a:rPr>
              <a:t>Successful completion of AGC’s GC/CM certification program</a:t>
            </a:r>
          </a:p>
        </p:txBody>
      </p:sp>
      <p:pic>
        <p:nvPicPr>
          <p:cNvPr id="12294" name="Picture 7">
            <a:extLst>
              <a:ext uri="{FF2B5EF4-FFF2-40B4-BE49-F238E27FC236}">
                <a16:creationId xmlns:a16="http://schemas.microsoft.com/office/drawing/2014/main" id="{F6D65A9C-0B02-4590-B615-297E243C39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96906" y="6076950"/>
            <a:ext cx="1885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7">
            <a:extLst>
              <a:ext uri="{FF2B5EF4-FFF2-40B4-BE49-F238E27FC236}">
                <a16:creationId xmlns:a16="http://schemas.microsoft.com/office/drawing/2014/main" id="{559B6720-22BD-4861-B69D-02C2F1CCCAD6}"/>
              </a:ext>
            </a:extLst>
          </p:cNvPr>
          <p:cNvSpPr>
            <a:spLocks noChangeArrowheads="1"/>
          </p:cNvSpPr>
          <p:nvPr/>
        </p:nvSpPr>
        <p:spPr bwMode="auto">
          <a:xfrm>
            <a:off x="511175" y="3128524"/>
            <a:ext cx="8424863" cy="242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pPr>
            <a:r>
              <a:rPr lang="en-US" altLang="en-US" sz="2000" u="sng" dirty="0"/>
              <a:t>David Beaudine, CCM </a:t>
            </a:r>
            <a:r>
              <a:rPr lang="en-US" altLang="en-US" u="sng" dirty="0"/>
              <a:t>– Managing Director, </a:t>
            </a:r>
            <a:r>
              <a:rPr lang="en-US" altLang="en-US" u="sng" dirty="0" err="1"/>
              <a:t>CBRE|Heery</a:t>
            </a:r>
            <a:r>
              <a:rPr lang="en-US" altLang="en-US" u="sng" dirty="0"/>
              <a:t> </a:t>
            </a:r>
          </a:p>
          <a:p>
            <a:pPr eaLnBrk="1" hangingPunct="1">
              <a:lnSpc>
                <a:spcPct val="120000"/>
              </a:lnSpc>
              <a:buFont typeface="Arial" panose="020B0604020202020204" pitchFamily="34" charset="0"/>
              <a:buChar char="•"/>
            </a:pPr>
            <a:r>
              <a:rPr lang="en-US" altLang="en-US" dirty="0"/>
              <a:t>16 years K–12 Program Management</a:t>
            </a:r>
          </a:p>
          <a:p>
            <a:pPr eaLnBrk="1" hangingPunct="1">
              <a:lnSpc>
                <a:spcPct val="120000"/>
              </a:lnSpc>
              <a:buFont typeface="Arial" panose="020B0604020202020204" pitchFamily="34" charset="0"/>
              <a:buChar char="•"/>
            </a:pPr>
            <a:r>
              <a:rPr lang="en-US" altLang="en-US" dirty="0"/>
              <a:t>Managed over $700M in K-12 projects</a:t>
            </a:r>
          </a:p>
          <a:p>
            <a:pPr eaLnBrk="1" hangingPunct="1">
              <a:lnSpc>
                <a:spcPct val="120000"/>
              </a:lnSpc>
              <a:buFont typeface="Arial" panose="020B0604020202020204" pitchFamily="34" charset="0"/>
              <a:buChar char="•"/>
            </a:pPr>
            <a:r>
              <a:rPr lang="en-US" altLang="en-US" dirty="0"/>
              <a:t>Directly managed 6 GC/CM projects valued over $320M, assisted in 4 others</a:t>
            </a:r>
          </a:p>
          <a:p>
            <a:pPr eaLnBrk="1" hangingPunct="1">
              <a:lnSpc>
                <a:spcPct val="120000"/>
              </a:lnSpc>
              <a:buFont typeface="Arial" panose="020B0604020202020204" pitchFamily="34" charset="0"/>
              <a:buChar char="•"/>
            </a:pPr>
            <a:r>
              <a:rPr lang="en-US" altLang="en-US" dirty="0"/>
              <a:t>Responsible for all </a:t>
            </a:r>
            <a:r>
              <a:rPr lang="en-US" altLang="en-US" dirty="0" err="1"/>
              <a:t>CBRE|Heery</a:t>
            </a:r>
            <a:r>
              <a:rPr lang="en-US" altLang="en-US" dirty="0"/>
              <a:t> work in Central and Eastern WA and Washington K-12 operations</a:t>
            </a:r>
          </a:p>
          <a:p>
            <a:pPr marL="0" indent="0" eaLnBrk="1" hangingPunct="1">
              <a:lnSpc>
                <a:spcPct val="120000"/>
              </a:lnSpc>
            </a:pP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loorplan">
            <a:extLst>
              <a:ext uri="{FF2B5EF4-FFF2-40B4-BE49-F238E27FC236}">
                <a16:creationId xmlns:a16="http://schemas.microsoft.com/office/drawing/2014/main" id="{A992DD80-3921-4946-B6AA-F6F72DC15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075" y="88900"/>
            <a:ext cx="683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a:extLst>
              <a:ext uri="{FF2B5EF4-FFF2-40B4-BE49-F238E27FC236}">
                <a16:creationId xmlns:a16="http://schemas.microsoft.com/office/drawing/2014/main" id="{8DCF4CFB-5C8A-47C2-A6B4-E1915FB2907C}"/>
              </a:ext>
            </a:extLst>
          </p:cNvPr>
          <p:cNvSpPr>
            <a:spLocks noChangeArrowheads="1"/>
          </p:cNvSpPr>
          <p:nvPr/>
        </p:nvSpPr>
        <p:spPr bwMode="auto">
          <a:xfrm>
            <a:off x="0" y="-3175"/>
            <a:ext cx="2365375" cy="6858000"/>
          </a:xfrm>
          <a:prstGeom prst="rect">
            <a:avLst/>
          </a:prstGeom>
          <a:gradFill rotWithShape="1">
            <a:gsLst>
              <a:gs pos="0">
                <a:srgbClr val="83B8F9"/>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292" name="Text Box 7">
            <a:extLst>
              <a:ext uri="{FF2B5EF4-FFF2-40B4-BE49-F238E27FC236}">
                <a16:creationId xmlns:a16="http://schemas.microsoft.com/office/drawing/2014/main" id="{8177AE28-C896-4563-9C6D-BD06806B0D3B}"/>
              </a:ext>
            </a:extLst>
          </p:cNvPr>
          <p:cNvSpPr txBox="1">
            <a:spLocks noChangeArrowheads="1"/>
          </p:cNvSpPr>
          <p:nvPr/>
        </p:nvSpPr>
        <p:spPr bwMode="auto">
          <a:xfrm>
            <a:off x="701675" y="454025"/>
            <a:ext cx="80438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3900"/>
              </a:lnSpc>
              <a:spcBef>
                <a:spcPct val="0"/>
              </a:spcBef>
              <a:buFontTx/>
              <a:buNone/>
            </a:pPr>
            <a:r>
              <a:rPr lang="en-US" altLang="en-US" sz="4000">
                <a:solidFill>
                  <a:srgbClr val="0459C0"/>
                </a:solidFill>
                <a:latin typeface="Humnst777 Blk BT" pitchFamily="34" charset="0"/>
              </a:rPr>
              <a:t>Project Team Qualifications</a:t>
            </a:r>
            <a:endParaRPr lang="en-US" altLang="en-US" sz="1600">
              <a:solidFill>
                <a:srgbClr val="0459C0"/>
              </a:solidFill>
              <a:latin typeface="Humnst777 Blk BT" pitchFamily="34" charset="0"/>
            </a:endParaRPr>
          </a:p>
        </p:txBody>
      </p:sp>
      <p:sp>
        <p:nvSpPr>
          <p:cNvPr id="158727" name="Rectangle 7">
            <a:extLst>
              <a:ext uri="{FF2B5EF4-FFF2-40B4-BE49-F238E27FC236}">
                <a16:creationId xmlns:a16="http://schemas.microsoft.com/office/drawing/2014/main" id="{65479982-EFE9-404B-A6B3-E775A376D34C}"/>
              </a:ext>
            </a:extLst>
          </p:cNvPr>
          <p:cNvSpPr>
            <a:spLocks noChangeArrowheads="1"/>
          </p:cNvSpPr>
          <p:nvPr/>
        </p:nvSpPr>
        <p:spPr bwMode="auto">
          <a:xfrm>
            <a:off x="549565" y="1217476"/>
            <a:ext cx="8424863" cy="245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lnSpc>
                <a:spcPct val="120000"/>
              </a:lnSpc>
              <a:defRPr/>
            </a:pPr>
            <a:r>
              <a:rPr lang="en-US" sz="2000" u="sng" dirty="0">
                <a:latin typeface="Arial" charset="0"/>
              </a:rPr>
              <a:t>Greg Brown, AIA, LEED AP – </a:t>
            </a:r>
            <a:r>
              <a:rPr lang="en-US" u="sng" dirty="0">
                <a:latin typeface="Arial" charset="0"/>
              </a:rPr>
              <a:t>Program Manager, </a:t>
            </a:r>
            <a:r>
              <a:rPr lang="en-US" u="sng" dirty="0" err="1"/>
              <a:t>CBRE|Heery</a:t>
            </a:r>
            <a:endParaRPr lang="en-US" u="sng" dirty="0"/>
          </a:p>
          <a:p>
            <a:pPr marL="342900" indent="-342900" eaLnBrk="1" hangingPunct="1">
              <a:lnSpc>
                <a:spcPct val="120000"/>
              </a:lnSpc>
              <a:buFont typeface="Arial" panose="020B0604020202020204" pitchFamily="34" charset="0"/>
              <a:buChar char="•"/>
              <a:defRPr/>
            </a:pPr>
            <a:r>
              <a:rPr lang="en-US" sz="1600" dirty="0">
                <a:latin typeface="Arial" charset="0"/>
              </a:rPr>
              <a:t>  </a:t>
            </a:r>
            <a:r>
              <a:rPr lang="en-US" dirty="0">
                <a:latin typeface="Arial" charset="0"/>
              </a:rPr>
              <a:t>30 years K–12 Program Management</a:t>
            </a:r>
          </a:p>
          <a:p>
            <a:pPr marL="457200" indent="-457200" eaLnBrk="1" hangingPunct="1">
              <a:lnSpc>
                <a:spcPct val="120000"/>
              </a:lnSpc>
              <a:buFont typeface="Arial" pitchFamily="34" charset="0"/>
              <a:buChar char="•"/>
              <a:defRPr/>
            </a:pPr>
            <a:r>
              <a:rPr lang="en-US" dirty="0">
                <a:latin typeface="Arial" charset="0"/>
              </a:rPr>
              <a:t>Director at Spokane Public Schools for 12 years</a:t>
            </a:r>
          </a:p>
          <a:p>
            <a:pPr marL="457200" indent="-457200" eaLnBrk="1" hangingPunct="1">
              <a:lnSpc>
                <a:spcPct val="120000"/>
              </a:lnSpc>
              <a:buFont typeface="Arial" pitchFamily="34" charset="0"/>
              <a:buChar char="•"/>
              <a:defRPr/>
            </a:pPr>
            <a:r>
              <a:rPr lang="en-US" dirty="0">
                <a:latin typeface="Arial" charset="0"/>
              </a:rPr>
              <a:t>Director of 10 successful GC/CM projects</a:t>
            </a:r>
          </a:p>
          <a:p>
            <a:pPr marL="457200" indent="-457200" eaLnBrk="1" hangingPunct="1">
              <a:lnSpc>
                <a:spcPct val="120000"/>
              </a:lnSpc>
              <a:buFont typeface="Arial" pitchFamily="34" charset="0"/>
              <a:buChar char="•"/>
              <a:defRPr/>
            </a:pPr>
            <a:r>
              <a:rPr lang="en-US" dirty="0">
                <a:latin typeface="Arial" charset="0"/>
              </a:rPr>
              <a:t>Responsible for over $1 Billion in bond projects </a:t>
            </a:r>
          </a:p>
          <a:p>
            <a:pPr marL="457200" indent="-457200" eaLnBrk="1" hangingPunct="1">
              <a:lnSpc>
                <a:spcPct val="120000"/>
              </a:lnSpc>
              <a:buFont typeface="Arial" pitchFamily="34" charset="0"/>
              <a:buChar char="•"/>
              <a:defRPr/>
            </a:pPr>
            <a:r>
              <a:rPr lang="en-US" dirty="0">
                <a:latin typeface="Arial" charset="0"/>
              </a:rPr>
              <a:t>Led application for Spokane Public Schools to obtain Public Body Certification – First school district in State</a:t>
            </a:r>
          </a:p>
        </p:txBody>
      </p:sp>
      <p:pic>
        <p:nvPicPr>
          <p:cNvPr id="12294" name="Picture 7">
            <a:extLst>
              <a:ext uri="{FF2B5EF4-FFF2-40B4-BE49-F238E27FC236}">
                <a16:creationId xmlns:a16="http://schemas.microsoft.com/office/drawing/2014/main" id="{F6D65A9C-0B02-4590-B615-297E243C39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96906" y="6076950"/>
            <a:ext cx="1885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7">
            <a:extLst>
              <a:ext uri="{FF2B5EF4-FFF2-40B4-BE49-F238E27FC236}">
                <a16:creationId xmlns:a16="http://schemas.microsoft.com/office/drawing/2014/main" id="{559B6720-22BD-4861-B69D-02C2F1CCCAD6}"/>
              </a:ext>
            </a:extLst>
          </p:cNvPr>
          <p:cNvSpPr>
            <a:spLocks noChangeArrowheads="1"/>
          </p:cNvSpPr>
          <p:nvPr/>
        </p:nvSpPr>
        <p:spPr bwMode="auto">
          <a:xfrm>
            <a:off x="511174" y="3868618"/>
            <a:ext cx="8424863" cy="176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pPr>
            <a:r>
              <a:rPr lang="en-US" altLang="en-US" sz="2000" u="sng" dirty="0"/>
              <a:t>Roxann Robinson</a:t>
            </a:r>
            <a:endParaRPr lang="en-US" altLang="en-US" sz="1600" u="sng" dirty="0"/>
          </a:p>
          <a:p>
            <a:pPr eaLnBrk="1" hangingPunct="1">
              <a:lnSpc>
                <a:spcPct val="120000"/>
              </a:lnSpc>
              <a:buFont typeface="Arial" panose="020B0604020202020204" pitchFamily="34" charset="0"/>
              <a:buChar char="•"/>
            </a:pPr>
            <a:r>
              <a:rPr lang="en-US" altLang="en-US" dirty="0"/>
              <a:t>20 years K–12 Management Support</a:t>
            </a:r>
          </a:p>
          <a:p>
            <a:pPr eaLnBrk="1" hangingPunct="1">
              <a:lnSpc>
                <a:spcPct val="120000"/>
              </a:lnSpc>
              <a:buFont typeface="Arial" panose="020B0604020202020204" pitchFamily="34" charset="0"/>
              <a:buChar char="•"/>
            </a:pPr>
            <a:r>
              <a:rPr lang="en-US" altLang="en-US" dirty="0"/>
              <a:t>Supported 17 GCCM projects from selection through construction valued at over $700M total project cost</a:t>
            </a:r>
          </a:p>
          <a:p>
            <a:pPr eaLnBrk="1" hangingPunct="1">
              <a:lnSpc>
                <a:spcPct val="120000"/>
              </a:lnSpc>
              <a:buFont typeface="Arial" panose="020B0604020202020204" pitchFamily="34" charset="0"/>
              <a:buChar char="•"/>
            </a:pPr>
            <a:r>
              <a:rPr lang="en-US" altLang="en-US" dirty="0"/>
              <a:t>Project Controls Specialist – Budget, MICS…</a:t>
            </a:r>
          </a:p>
        </p:txBody>
      </p:sp>
    </p:spTree>
    <p:extLst>
      <p:ext uri="{BB962C8B-B14F-4D97-AF65-F5344CB8AC3E}">
        <p14:creationId xmlns:p14="http://schemas.microsoft.com/office/powerpoint/2010/main" val="2106749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loorplan">
            <a:extLst>
              <a:ext uri="{FF2B5EF4-FFF2-40B4-BE49-F238E27FC236}">
                <a16:creationId xmlns:a16="http://schemas.microsoft.com/office/drawing/2014/main" id="{31FF903F-553B-4B9B-B752-A5ED25F31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075" y="88900"/>
            <a:ext cx="683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id="{D387559E-5D75-4DB0-B1F7-CF01CA8A3CC4}"/>
              </a:ext>
            </a:extLst>
          </p:cNvPr>
          <p:cNvSpPr>
            <a:spLocks noChangeArrowheads="1"/>
          </p:cNvSpPr>
          <p:nvPr/>
        </p:nvSpPr>
        <p:spPr bwMode="auto">
          <a:xfrm>
            <a:off x="0" y="0"/>
            <a:ext cx="2365375" cy="6858000"/>
          </a:xfrm>
          <a:prstGeom prst="rect">
            <a:avLst/>
          </a:prstGeom>
          <a:gradFill rotWithShape="1">
            <a:gsLst>
              <a:gs pos="0">
                <a:srgbClr val="83B8F9"/>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340" name="Text Box 7">
            <a:extLst>
              <a:ext uri="{FF2B5EF4-FFF2-40B4-BE49-F238E27FC236}">
                <a16:creationId xmlns:a16="http://schemas.microsoft.com/office/drawing/2014/main" id="{2455F063-CBCF-4436-B081-FE3D6C504A27}"/>
              </a:ext>
            </a:extLst>
          </p:cNvPr>
          <p:cNvSpPr txBox="1">
            <a:spLocks noChangeArrowheads="1"/>
          </p:cNvSpPr>
          <p:nvPr/>
        </p:nvSpPr>
        <p:spPr bwMode="auto">
          <a:xfrm>
            <a:off x="701675" y="454025"/>
            <a:ext cx="80438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3900"/>
              </a:lnSpc>
              <a:spcBef>
                <a:spcPct val="0"/>
              </a:spcBef>
              <a:buFontTx/>
              <a:buNone/>
            </a:pPr>
            <a:r>
              <a:rPr lang="en-US" altLang="en-US" sz="4000">
                <a:solidFill>
                  <a:srgbClr val="0459C0"/>
                </a:solidFill>
                <a:latin typeface="Humnst777 Blk BT" pitchFamily="34" charset="0"/>
              </a:rPr>
              <a:t>Project Team Qualifications</a:t>
            </a:r>
            <a:endParaRPr lang="en-US" altLang="en-US" sz="1600">
              <a:solidFill>
                <a:srgbClr val="0459C0"/>
              </a:solidFill>
              <a:latin typeface="Humnst777 Blk BT" pitchFamily="34" charset="0"/>
            </a:endParaRPr>
          </a:p>
        </p:txBody>
      </p:sp>
      <p:sp>
        <p:nvSpPr>
          <p:cNvPr id="32773" name="Rectangle 7">
            <a:extLst>
              <a:ext uri="{FF2B5EF4-FFF2-40B4-BE49-F238E27FC236}">
                <a16:creationId xmlns:a16="http://schemas.microsoft.com/office/drawing/2014/main" id="{167FA66C-A161-4BBA-8502-DD32F88B4202}"/>
              </a:ext>
            </a:extLst>
          </p:cNvPr>
          <p:cNvSpPr>
            <a:spLocks noChangeArrowheads="1"/>
          </p:cNvSpPr>
          <p:nvPr/>
        </p:nvSpPr>
        <p:spPr bwMode="auto">
          <a:xfrm>
            <a:off x="654050" y="1104900"/>
            <a:ext cx="8424863" cy="7297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lnSpc>
                <a:spcPct val="120000"/>
              </a:lnSpc>
              <a:spcBef>
                <a:spcPct val="0"/>
              </a:spcBef>
              <a:buFontTx/>
              <a:buNone/>
              <a:defRPr/>
            </a:pPr>
            <a:r>
              <a:rPr lang="en-US" altLang="en-US" sz="2400" u="sng" dirty="0"/>
              <a:t>Matt Whitish – Architect, Design West Architects</a:t>
            </a:r>
          </a:p>
          <a:p>
            <a:pPr eaLnBrk="1" hangingPunct="1">
              <a:lnSpc>
                <a:spcPct val="120000"/>
              </a:lnSpc>
              <a:spcBef>
                <a:spcPct val="0"/>
              </a:spcBef>
              <a:defRPr/>
            </a:pPr>
            <a:r>
              <a:rPr lang="en-US" altLang="en-US" sz="2000" dirty="0"/>
              <a:t>16 years experience including 5 years with Design West Architects</a:t>
            </a:r>
          </a:p>
          <a:p>
            <a:pPr eaLnBrk="1" hangingPunct="1">
              <a:lnSpc>
                <a:spcPct val="120000"/>
              </a:lnSpc>
              <a:spcBef>
                <a:spcPct val="0"/>
              </a:spcBef>
              <a:defRPr/>
            </a:pPr>
            <a:r>
              <a:rPr lang="en-US" altLang="en-US" sz="2000" dirty="0"/>
              <a:t>Majority of experience is in K-12 facilities</a:t>
            </a:r>
          </a:p>
          <a:p>
            <a:pPr eaLnBrk="1" hangingPunct="1">
              <a:lnSpc>
                <a:spcPct val="120000"/>
              </a:lnSpc>
              <a:spcBef>
                <a:spcPct val="0"/>
              </a:spcBef>
              <a:defRPr/>
            </a:pPr>
            <a:r>
              <a:rPr lang="en-US" altLang="en-US" sz="2000" dirty="0"/>
              <a:t>8 K-12 schools projects for 4 school districts in past 8 years </a:t>
            </a:r>
          </a:p>
          <a:p>
            <a:pPr eaLnBrk="1" hangingPunct="1">
              <a:lnSpc>
                <a:spcPct val="120000"/>
              </a:lnSpc>
              <a:spcBef>
                <a:spcPct val="0"/>
              </a:spcBef>
              <a:defRPr/>
            </a:pPr>
            <a:r>
              <a:rPr lang="en-US" altLang="en-US" sz="2000" dirty="0"/>
              <a:t>K-12 alternative delivery experience with Richland and Pasco School District</a:t>
            </a:r>
          </a:p>
          <a:p>
            <a:pPr marL="0" indent="0" eaLnBrk="1" hangingPunct="1">
              <a:lnSpc>
                <a:spcPct val="120000"/>
              </a:lnSpc>
              <a:spcBef>
                <a:spcPct val="0"/>
              </a:spcBef>
              <a:buNone/>
              <a:defRPr/>
            </a:pPr>
            <a:endParaRPr lang="en-US" altLang="en-US" sz="2000" dirty="0"/>
          </a:p>
          <a:p>
            <a:pPr marL="0" indent="0" eaLnBrk="1" hangingPunct="1">
              <a:lnSpc>
                <a:spcPct val="120000"/>
              </a:lnSpc>
              <a:spcBef>
                <a:spcPct val="0"/>
              </a:spcBef>
              <a:buFontTx/>
              <a:buNone/>
              <a:defRPr/>
            </a:pPr>
            <a:r>
              <a:rPr lang="en-US" altLang="en-US" sz="2400" u="sng" dirty="0"/>
              <a:t>Brandon </a:t>
            </a:r>
            <a:r>
              <a:rPr lang="en-US" altLang="en-US" sz="2400" u="sng" dirty="0" err="1"/>
              <a:t>Wilm</a:t>
            </a:r>
            <a:r>
              <a:rPr lang="en-US" altLang="en-US" sz="2400" u="sng" dirty="0"/>
              <a:t>, AIA, LEED AP – Principal, Design West Architects</a:t>
            </a:r>
          </a:p>
          <a:p>
            <a:pPr eaLnBrk="1" hangingPunct="1">
              <a:lnSpc>
                <a:spcPct val="120000"/>
              </a:lnSpc>
              <a:spcBef>
                <a:spcPct val="0"/>
              </a:spcBef>
              <a:defRPr/>
            </a:pPr>
            <a:r>
              <a:rPr lang="en-US" altLang="en-US" sz="2000" dirty="0"/>
              <a:t>18 years experience including 17 years with Design West Architects</a:t>
            </a:r>
          </a:p>
          <a:p>
            <a:pPr eaLnBrk="1" hangingPunct="1">
              <a:lnSpc>
                <a:spcPct val="120000"/>
              </a:lnSpc>
              <a:spcBef>
                <a:spcPct val="0"/>
              </a:spcBef>
              <a:defRPr/>
            </a:pPr>
            <a:r>
              <a:rPr lang="en-US" altLang="en-US" sz="2000" dirty="0"/>
              <a:t>Majority of experience is in K-12 facilities</a:t>
            </a:r>
          </a:p>
          <a:p>
            <a:pPr eaLnBrk="1" hangingPunct="1">
              <a:lnSpc>
                <a:spcPct val="120000"/>
              </a:lnSpc>
              <a:spcBef>
                <a:spcPct val="0"/>
              </a:spcBef>
              <a:defRPr/>
            </a:pPr>
            <a:r>
              <a:rPr lang="en-US" altLang="en-US" sz="2000" dirty="0"/>
              <a:t>16 K-12 schools projects for 8 school districts in past 14 years </a:t>
            </a:r>
          </a:p>
          <a:p>
            <a:pPr eaLnBrk="1" hangingPunct="1">
              <a:lnSpc>
                <a:spcPct val="120000"/>
              </a:lnSpc>
              <a:spcBef>
                <a:spcPct val="0"/>
              </a:spcBef>
              <a:defRPr/>
            </a:pPr>
            <a:r>
              <a:rPr lang="en-US" altLang="en-US" sz="2000" dirty="0"/>
              <a:t>K-12 alternative delivery experience with Richland and Pasco School District</a:t>
            </a:r>
          </a:p>
          <a:p>
            <a:pPr eaLnBrk="1" hangingPunct="1">
              <a:lnSpc>
                <a:spcPct val="120000"/>
              </a:lnSpc>
              <a:spcBef>
                <a:spcPct val="0"/>
              </a:spcBef>
              <a:defRPr/>
            </a:pPr>
            <a:endParaRPr lang="en-US" altLang="en-US" sz="2000" dirty="0"/>
          </a:p>
          <a:p>
            <a:pPr eaLnBrk="1" hangingPunct="1">
              <a:lnSpc>
                <a:spcPct val="120000"/>
              </a:lnSpc>
              <a:spcBef>
                <a:spcPct val="0"/>
              </a:spcBef>
              <a:defRPr/>
            </a:pPr>
            <a:endParaRPr lang="en-US" altLang="en-US" sz="2000" u="sng" dirty="0"/>
          </a:p>
          <a:p>
            <a:pPr eaLnBrk="1" hangingPunct="1">
              <a:lnSpc>
                <a:spcPct val="120000"/>
              </a:lnSpc>
              <a:spcBef>
                <a:spcPct val="0"/>
              </a:spcBef>
              <a:defRPr/>
            </a:pPr>
            <a:endParaRPr lang="en-US" altLang="en-US" sz="2000" dirty="0"/>
          </a:p>
          <a:p>
            <a:pPr marL="0" indent="0" eaLnBrk="1" hangingPunct="1">
              <a:lnSpc>
                <a:spcPct val="120000"/>
              </a:lnSpc>
              <a:spcBef>
                <a:spcPct val="0"/>
              </a:spcBef>
              <a:buFontTx/>
              <a:buNone/>
              <a:defRPr/>
            </a:pPr>
            <a:endParaRPr lang="en-US" altLang="en-US" sz="2000" dirty="0"/>
          </a:p>
          <a:p>
            <a:pPr eaLnBrk="1" hangingPunct="1">
              <a:lnSpc>
                <a:spcPct val="120000"/>
              </a:lnSpc>
              <a:spcBef>
                <a:spcPct val="0"/>
              </a:spcBef>
              <a:defRPr/>
            </a:pPr>
            <a:endParaRPr lang="en-US" altLang="en-US" sz="2000" dirty="0"/>
          </a:p>
        </p:txBody>
      </p:sp>
      <p:pic>
        <p:nvPicPr>
          <p:cNvPr id="14342" name="Picture 7">
            <a:extLst>
              <a:ext uri="{FF2B5EF4-FFF2-40B4-BE49-F238E27FC236}">
                <a16:creationId xmlns:a16="http://schemas.microsoft.com/office/drawing/2014/main" id="{719C33A4-1088-449E-A09F-9C2606F04B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73094" y="5981700"/>
            <a:ext cx="1885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237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loorplan">
            <a:extLst>
              <a:ext uri="{FF2B5EF4-FFF2-40B4-BE49-F238E27FC236}">
                <a16:creationId xmlns:a16="http://schemas.microsoft.com/office/drawing/2014/main" id="{31FF903F-553B-4B9B-B752-A5ED25F31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075" y="88900"/>
            <a:ext cx="683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id="{D387559E-5D75-4DB0-B1F7-CF01CA8A3CC4}"/>
              </a:ext>
            </a:extLst>
          </p:cNvPr>
          <p:cNvSpPr>
            <a:spLocks noChangeArrowheads="1"/>
          </p:cNvSpPr>
          <p:nvPr/>
        </p:nvSpPr>
        <p:spPr bwMode="auto">
          <a:xfrm>
            <a:off x="0" y="0"/>
            <a:ext cx="2365375" cy="6858000"/>
          </a:xfrm>
          <a:prstGeom prst="rect">
            <a:avLst/>
          </a:prstGeom>
          <a:gradFill rotWithShape="1">
            <a:gsLst>
              <a:gs pos="0">
                <a:srgbClr val="83B8F9"/>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340" name="Text Box 7">
            <a:extLst>
              <a:ext uri="{FF2B5EF4-FFF2-40B4-BE49-F238E27FC236}">
                <a16:creationId xmlns:a16="http://schemas.microsoft.com/office/drawing/2014/main" id="{2455F063-CBCF-4436-B081-FE3D6C504A27}"/>
              </a:ext>
            </a:extLst>
          </p:cNvPr>
          <p:cNvSpPr txBox="1">
            <a:spLocks noChangeArrowheads="1"/>
          </p:cNvSpPr>
          <p:nvPr/>
        </p:nvSpPr>
        <p:spPr bwMode="auto">
          <a:xfrm>
            <a:off x="701675" y="454025"/>
            <a:ext cx="80438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3900"/>
              </a:lnSpc>
              <a:spcBef>
                <a:spcPct val="0"/>
              </a:spcBef>
              <a:buFontTx/>
              <a:buNone/>
            </a:pPr>
            <a:r>
              <a:rPr lang="en-US" altLang="en-US" sz="4000">
                <a:solidFill>
                  <a:srgbClr val="0459C0"/>
                </a:solidFill>
                <a:latin typeface="Humnst777 Blk BT" pitchFamily="34" charset="0"/>
              </a:rPr>
              <a:t>Project Team Qualifications</a:t>
            </a:r>
            <a:endParaRPr lang="en-US" altLang="en-US" sz="1600">
              <a:solidFill>
                <a:srgbClr val="0459C0"/>
              </a:solidFill>
              <a:latin typeface="Humnst777 Blk BT" pitchFamily="34" charset="0"/>
            </a:endParaRPr>
          </a:p>
        </p:txBody>
      </p:sp>
      <p:sp>
        <p:nvSpPr>
          <p:cNvPr id="32773" name="Rectangle 7">
            <a:extLst>
              <a:ext uri="{FF2B5EF4-FFF2-40B4-BE49-F238E27FC236}">
                <a16:creationId xmlns:a16="http://schemas.microsoft.com/office/drawing/2014/main" id="{167FA66C-A161-4BBA-8502-DD32F88B4202}"/>
              </a:ext>
            </a:extLst>
          </p:cNvPr>
          <p:cNvSpPr>
            <a:spLocks noChangeArrowheads="1"/>
          </p:cNvSpPr>
          <p:nvPr/>
        </p:nvSpPr>
        <p:spPr bwMode="auto">
          <a:xfrm>
            <a:off x="654050" y="1104900"/>
            <a:ext cx="8424863" cy="3086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Bef>
                <a:spcPct val="0"/>
              </a:spcBef>
              <a:buFontTx/>
              <a:buNone/>
              <a:defRPr/>
            </a:pPr>
            <a:r>
              <a:rPr lang="en-US" altLang="en-US" sz="2400" u="sng" dirty="0"/>
              <a:t>Ned Warnick, LEEP AP – Principal, Design West Architects</a:t>
            </a:r>
          </a:p>
          <a:p>
            <a:pPr eaLnBrk="1" hangingPunct="1">
              <a:lnSpc>
                <a:spcPct val="120000"/>
              </a:lnSpc>
              <a:spcBef>
                <a:spcPct val="0"/>
              </a:spcBef>
              <a:defRPr/>
            </a:pPr>
            <a:r>
              <a:rPr lang="en-US" altLang="en-US" sz="2000" dirty="0"/>
              <a:t>33 years experience including 25 years with Design West Architects</a:t>
            </a:r>
          </a:p>
          <a:p>
            <a:pPr eaLnBrk="1" hangingPunct="1">
              <a:lnSpc>
                <a:spcPct val="120000"/>
              </a:lnSpc>
              <a:spcBef>
                <a:spcPct val="0"/>
              </a:spcBef>
              <a:defRPr/>
            </a:pPr>
            <a:r>
              <a:rPr lang="en-US" altLang="en-US" sz="2000" dirty="0"/>
              <a:t>Multiple project experience in GC/CM &amp; CM/GC deliver method</a:t>
            </a:r>
          </a:p>
          <a:p>
            <a:pPr eaLnBrk="1" hangingPunct="1">
              <a:lnSpc>
                <a:spcPct val="120000"/>
              </a:lnSpc>
              <a:spcBef>
                <a:spcPct val="0"/>
              </a:spcBef>
              <a:defRPr/>
            </a:pPr>
            <a:r>
              <a:rPr lang="en-US" altLang="en-US" sz="2000" dirty="0"/>
              <a:t>Multiple K-12 projects throughout Washington State</a:t>
            </a:r>
          </a:p>
          <a:p>
            <a:pPr eaLnBrk="1" hangingPunct="1">
              <a:lnSpc>
                <a:spcPct val="120000"/>
              </a:lnSpc>
              <a:spcBef>
                <a:spcPct val="0"/>
              </a:spcBef>
              <a:defRPr/>
            </a:pPr>
            <a:endParaRPr lang="en-US" altLang="en-US" sz="2000" u="sng" dirty="0"/>
          </a:p>
          <a:p>
            <a:pPr eaLnBrk="1" hangingPunct="1">
              <a:lnSpc>
                <a:spcPct val="120000"/>
              </a:lnSpc>
              <a:spcBef>
                <a:spcPct val="0"/>
              </a:spcBef>
              <a:defRPr/>
            </a:pPr>
            <a:endParaRPr lang="en-US" altLang="en-US" sz="2000" dirty="0"/>
          </a:p>
          <a:p>
            <a:pPr marL="0" indent="0" eaLnBrk="1" hangingPunct="1">
              <a:lnSpc>
                <a:spcPct val="120000"/>
              </a:lnSpc>
              <a:spcBef>
                <a:spcPct val="0"/>
              </a:spcBef>
              <a:buFontTx/>
              <a:buNone/>
              <a:defRPr/>
            </a:pPr>
            <a:endParaRPr lang="en-US" altLang="en-US" sz="2000" dirty="0"/>
          </a:p>
          <a:p>
            <a:pPr eaLnBrk="1" hangingPunct="1">
              <a:lnSpc>
                <a:spcPct val="120000"/>
              </a:lnSpc>
              <a:spcBef>
                <a:spcPct val="0"/>
              </a:spcBef>
              <a:defRPr/>
            </a:pPr>
            <a:endParaRPr lang="en-US" altLang="en-US" sz="2000" dirty="0"/>
          </a:p>
        </p:txBody>
      </p:sp>
      <p:pic>
        <p:nvPicPr>
          <p:cNvPr id="14342" name="Picture 7">
            <a:extLst>
              <a:ext uri="{FF2B5EF4-FFF2-40B4-BE49-F238E27FC236}">
                <a16:creationId xmlns:a16="http://schemas.microsoft.com/office/drawing/2014/main" id="{719C33A4-1088-449E-A09F-9C2606F04B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73094" y="5981700"/>
            <a:ext cx="1885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loorplan">
            <a:extLst>
              <a:ext uri="{FF2B5EF4-FFF2-40B4-BE49-F238E27FC236}">
                <a16:creationId xmlns:a16="http://schemas.microsoft.com/office/drawing/2014/main" id="{ACD29551-8BC3-4764-BDCC-3CE5AF1D2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5" y="13725"/>
            <a:ext cx="683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a:extLst>
              <a:ext uri="{FF2B5EF4-FFF2-40B4-BE49-F238E27FC236}">
                <a16:creationId xmlns:a16="http://schemas.microsoft.com/office/drawing/2014/main" id="{41D63B44-B0F1-4058-88BF-1B5223466BA8}"/>
              </a:ext>
            </a:extLst>
          </p:cNvPr>
          <p:cNvSpPr>
            <a:spLocks noChangeArrowheads="1"/>
          </p:cNvSpPr>
          <p:nvPr/>
        </p:nvSpPr>
        <p:spPr bwMode="auto">
          <a:xfrm>
            <a:off x="0" y="0"/>
            <a:ext cx="2365375" cy="6858000"/>
          </a:xfrm>
          <a:prstGeom prst="rect">
            <a:avLst/>
          </a:prstGeom>
          <a:gradFill rotWithShape="1">
            <a:gsLst>
              <a:gs pos="0">
                <a:srgbClr val="83B8F9"/>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88" name="Text Box 7">
            <a:extLst>
              <a:ext uri="{FF2B5EF4-FFF2-40B4-BE49-F238E27FC236}">
                <a16:creationId xmlns:a16="http://schemas.microsoft.com/office/drawing/2014/main" id="{B7F6A8EC-5712-4FDA-8884-7C8B7F072FE3}"/>
              </a:ext>
            </a:extLst>
          </p:cNvPr>
          <p:cNvSpPr txBox="1">
            <a:spLocks noChangeArrowheads="1"/>
          </p:cNvSpPr>
          <p:nvPr/>
        </p:nvSpPr>
        <p:spPr bwMode="auto">
          <a:xfrm>
            <a:off x="701675" y="454025"/>
            <a:ext cx="80438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3900"/>
              </a:lnSpc>
              <a:spcBef>
                <a:spcPct val="0"/>
              </a:spcBef>
              <a:buFontTx/>
              <a:buNone/>
            </a:pPr>
            <a:r>
              <a:rPr lang="en-US" altLang="en-US" sz="4000">
                <a:solidFill>
                  <a:srgbClr val="0459C0"/>
                </a:solidFill>
                <a:latin typeface="Humnst777 Blk BT" pitchFamily="34" charset="0"/>
              </a:rPr>
              <a:t>Project Team Qualifications</a:t>
            </a:r>
            <a:endParaRPr lang="en-US" altLang="en-US" sz="1600">
              <a:solidFill>
                <a:srgbClr val="0459C0"/>
              </a:solidFill>
              <a:latin typeface="Humnst777 Blk BT" pitchFamily="34" charset="0"/>
            </a:endParaRPr>
          </a:p>
        </p:txBody>
      </p:sp>
      <p:sp>
        <p:nvSpPr>
          <p:cNvPr id="34821" name="Rectangle 7">
            <a:extLst>
              <a:ext uri="{FF2B5EF4-FFF2-40B4-BE49-F238E27FC236}">
                <a16:creationId xmlns:a16="http://schemas.microsoft.com/office/drawing/2014/main" id="{9D169B8B-5F3B-4FCA-B7AA-38A2A87ED418}"/>
              </a:ext>
            </a:extLst>
          </p:cNvPr>
          <p:cNvSpPr>
            <a:spLocks noChangeArrowheads="1"/>
          </p:cNvSpPr>
          <p:nvPr/>
        </p:nvSpPr>
        <p:spPr bwMode="auto">
          <a:xfrm>
            <a:off x="625460" y="1152150"/>
            <a:ext cx="8424863" cy="556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5000"/>
              </a:lnSpc>
              <a:spcBef>
                <a:spcPct val="0"/>
              </a:spcBef>
              <a:buFontTx/>
              <a:buNone/>
              <a:defRPr/>
            </a:pPr>
            <a:r>
              <a:rPr lang="en-US" altLang="en-US" sz="2400" u="sng" dirty="0"/>
              <a:t>Graehm Wallace – Partner, Perkins Coie</a:t>
            </a:r>
          </a:p>
          <a:p>
            <a:pPr eaLnBrk="1" hangingPunct="1">
              <a:lnSpc>
                <a:spcPct val="110000"/>
              </a:lnSpc>
              <a:spcBef>
                <a:spcPct val="0"/>
              </a:spcBef>
              <a:defRPr/>
            </a:pPr>
            <a:r>
              <a:rPr lang="en-US" altLang="en-US" sz="2000" dirty="0"/>
              <a:t> 20 Years Experience primarily representing</a:t>
            </a:r>
          </a:p>
          <a:p>
            <a:pPr lvl="1" eaLnBrk="1" hangingPunct="1">
              <a:lnSpc>
                <a:spcPct val="110000"/>
              </a:lnSpc>
              <a:spcBef>
                <a:spcPct val="0"/>
              </a:spcBef>
              <a:buFontTx/>
              <a:buNone/>
              <a:defRPr/>
            </a:pPr>
            <a:r>
              <a:rPr lang="en-US" altLang="en-US" sz="2000" dirty="0"/>
              <a:t>	school districts on Construction Law issues</a:t>
            </a:r>
          </a:p>
          <a:p>
            <a:pPr eaLnBrk="1" hangingPunct="1">
              <a:lnSpc>
                <a:spcPct val="110000"/>
              </a:lnSpc>
              <a:spcBef>
                <a:spcPct val="0"/>
              </a:spcBef>
              <a:defRPr/>
            </a:pPr>
            <a:r>
              <a:rPr lang="en-US" altLang="en-US" sz="2000" dirty="0"/>
              <a:t> Provides Family of Contracts to WVSD:</a:t>
            </a:r>
          </a:p>
          <a:p>
            <a:pPr lvl="2" eaLnBrk="1" hangingPunct="1">
              <a:lnSpc>
                <a:spcPct val="110000"/>
              </a:lnSpc>
              <a:spcBef>
                <a:spcPct val="0"/>
              </a:spcBef>
              <a:buFont typeface="Wingdings" panose="05000000000000000000" pitchFamily="2" charset="2"/>
              <a:buChar char="ü"/>
              <a:defRPr/>
            </a:pPr>
            <a:r>
              <a:rPr lang="en-US" altLang="en-US" sz="1600" dirty="0"/>
              <a:t>Architect contract</a:t>
            </a:r>
          </a:p>
          <a:p>
            <a:pPr lvl="2" eaLnBrk="1" hangingPunct="1">
              <a:lnSpc>
                <a:spcPct val="110000"/>
              </a:lnSpc>
              <a:spcBef>
                <a:spcPct val="0"/>
              </a:spcBef>
              <a:buFont typeface="Wingdings" panose="05000000000000000000" pitchFamily="2" charset="2"/>
              <a:buChar char="ü"/>
              <a:defRPr/>
            </a:pPr>
            <a:r>
              <a:rPr lang="en-US" altLang="en-US" sz="1600" dirty="0"/>
              <a:t>GC/CM contract</a:t>
            </a:r>
          </a:p>
          <a:p>
            <a:pPr lvl="2" eaLnBrk="1" hangingPunct="1">
              <a:lnSpc>
                <a:spcPct val="110000"/>
              </a:lnSpc>
              <a:spcBef>
                <a:spcPct val="0"/>
              </a:spcBef>
              <a:buFont typeface="Wingdings" panose="05000000000000000000" pitchFamily="2" charset="2"/>
              <a:buChar char="ü"/>
              <a:defRPr/>
            </a:pPr>
            <a:r>
              <a:rPr lang="en-US" altLang="en-US" sz="1600" dirty="0"/>
              <a:t>GC/CM general conditions</a:t>
            </a:r>
          </a:p>
          <a:p>
            <a:pPr marL="0" indent="-274320" eaLnBrk="1" hangingPunct="1">
              <a:lnSpc>
                <a:spcPct val="110000"/>
              </a:lnSpc>
              <a:spcBef>
                <a:spcPts val="0"/>
              </a:spcBef>
              <a:tabLst>
                <a:tab pos="91440" algn="l"/>
              </a:tabLst>
              <a:defRPr/>
            </a:pPr>
            <a:r>
              <a:rPr lang="en-US" altLang="en-US" sz="2000" dirty="0"/>
              <a:t>Contracts updated to new RCW’s</a:t>
            </a:r>
          </a:p>
          <a:p>
            <a:pPr marL="0" indent="-274320" eaLnBrk="1" hangingPunct="1">
              <a:lnSpc>
                <a:spcPct val="110000"/>
              </a:lnSpc>
              <a:spcBef>
                <a:spcPts val="0"/>
              </a:spcBef>
              <a:tabLst>
                <a:tab pos="91440" algn="l"/>
              </a:tabLst>
              <a:defRPr/>
            </a:pPr>
            <a:r>
              <a:rPr lang="en-US" altLang="en-US" sz="2000" dirty="0"/>
              <a:t>Contracts reflect GC/CM experiences and improvements</a:t>
            </a:r>
          </a:p>
          <a:p>
            <a:pPr marL="0" indent="-274320">
              <a:spcBef>
                <a:spcPts val="0"/>
              </a:spcBef>
              <a:tabLst>
                <a:tab pos="747713" algn="l"/>
              </a:tabLst>
              <a:defRPr/>
            </a:pPr>
            <a:r>
              <a:rPr lang="en-US" sz="2000" dirty="0"/>
              <a:t>Has provided GC/CM contracts for the following School Districts: 	</a:t>
            </a:r>
            <a:r>
              <a:rPr lang="en-US" sz="1600" dirty="0"/>
              <a:t>Auburn, Bainbridge Island, Bellingham, Centralia, Central Kitsap, Central Valley, 	Clover Park, Edmonds, Evergreen, Federal Way, Fife, Kalama, Lake Stevens, 	Mead, Mount Vernon, Port Townsend, Puyallup, Seattle, Shoreline, Spokane, 	Tacoma, Tahoma, Vancouver, and Yelm; also for Columbia County Health System, 	Grays Harbor Public Hospital District, Lake Chelan Community Hospitals, Chelan 	County PUD, and Spokane Public Libraries; as well as for the Cities of Oak Harbor 	and Spokane</a:t>
            </a:r>
            <a:endParaRPr lang="en-US" altLang="en-US" sz="1600" dirty="0"/>
          </a:p>
          <a:p>
            <a:pPr eaLnBrk="1" hangingPunct="1">
              <a:lnSpc>
                <a:spcPct val="115000"/>
              </a:lnSpc>
              <a:spcBef>
                <a:spcPct val="0"/>
              </a:spcBef>
              <a:buFontTx/>
              <a:buNone/>
              <a:defRPr/>
            </a:pPr>
            <a:endParaRPr lang="en-US" altLang="en-US" sz="2800" dirty="0"/>
          </a:p>
        </p:txBody>
      </p:sp>
      <p:pic>
        <p:nvPicPr>
          <p:cNvPr id="16390" name="Picture 7">
            <a:extLst>
              <a:ext uri="{FF2B5EF4-FFF2-40B4-BE49-F238E27FC236}">
                <a16:creationId xmlns:a16="http://schemas.microsoft.com/office/drawing/2014/main" id="{F4A75CA8-E510-4B6F-A4A0-3691246204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84206" y="6064250"/>
            <a:ext cx="1885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39012</TotalTime>
  <Words>1925</Words>
  <Application>Microsoft Office PowerPoint</Application>
  <PresentationFormat>On-screen Show (4:3)</PresentationFormat>
  <Paragraphs>243</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Humnst777 Blk BT</vt:lpstr>
      <vt:lpstr>Arial</vt:lpstr>
      <vt:lpstr>Wingdings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District 81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Spokane Public Schools</dc:creator>
  <cp:lastModifiedBy>Beaudine, David @ Spokane</cp:lastModifiedBy>
  <cp:revision>498</cp:revision>
  <cp:lastPrinted>2019-06-24T22:03:40Z</cp:lastPrinted>
  <dcterms:created xsi:type="dcterms:W3CDTF">2008-07-07T16:34:35Z</dcterms:created>
  <dcterms:modified xsi:type="dcterms:W3CDTF">2019-06-26T23:45:30Z</dcterms:modified>
</cp:coreProperties>
</file>